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4"/>
  </p:notesMasterIdLst>
  <p:sldIdLst>
    <p:sldId id="483" r:id="rId3"/>
    <p:sldId id="472" r:id="rId4"/>
    <p:sldId id="484" r:id="rId5"/>
    <p:sldId id="475" r:id="rId6"/>
    <p:sldId id="485" r:id="rId7"/>
    <p:sldId id="476" r:id="rId8"/>
    <p:sldId id="471" r:id="rId9"/>
    <p:sldId id="563" r:id="rId10"/>
    <p:sldId id="564" r:id="rId11"/>
    <p:sldId id="474" r:id="rId12"/>
    <p:sldId id="571" r:id="rId13"/>
    <p:sldId id="565" r:id="rId14"/>
    <p:sldId id="566" r:id="rId15"/>
    <p:sldId id="567" r:id="rId16"/>
    <p:sldId id="489" r:id="rId17"/>
    <p:sldId id="569" r:id="rId18"/>
    <p:sldId id="570" r:id="rId19"/>
    <p:sldId id="481" r:id="rId20"/>
    <p:sldId id="495" r:id="rId21"/>
    <p:sldId id="488" r:id="rId22"/>
    <p:sldId id="487"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Roboto Slab" panose="020B0604020202020204" charset="0"/>
      <p:regular r:id="rId29"/>
      <p:bold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5F5F5"/>
    <a:srgbClr val="532476"/>
    <a:srgbClr val="595959"/>
    <a:srgbClr val="990099"/>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18"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8" Type="http://schemas.openxmlformats.org/officeDocument/2006/relationships/slide" Target="slides/slide6.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03-11-2022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t>11/3/2022</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t>11/3/2022</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t>11/3/2022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t>11/3/2022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t>11/3/2022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t>11/3/2022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Embedded-org/ACCOMPLISHMENTS/tree/master/RACE_CAPSTONE_PROJECT2" TargetMode="External"/><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hyperlink" Target="https://github.com/Embedded-org/ACCOMPLISHMENTS/blob/master/RACE_CAPSTONE_PROJECT2/Capstone2_implementation.docx"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png"/><Relationship Id="rId7"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s://www.enago.com/academy/how-paper-posters-evolved-into-interactive-digital-presentations/" TargetMode="Externa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65" y="1943374"/>
            <a:ext cx="6567044" cy="945600"/>
          </a:xfrm>
        </p:spPr>
        <p:txBody>
          <a:bodyPr anchor="t">
            <a:noAutofit/>
          </a:bodyPr>
          <a:lstStyle/>
          <a:p>
            <a:pPr>
              <a:lnSpc>
                <a:spcPct val="100000"/>
              </a:lnSpc>
            </a:pPr>
            <a:r>
              <a:rPr lang="en-US" sz="2800" b="1" dirty="0">
                <a:cs typeface="Arial" panose="020B0604020202020204" pitchFamily="34" charset="0"/>
              </a:rPr>
              <a:t>Modelling direction detection in selected stocks in Indian BFSI sector</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10/10/2022</a:t>
            </a:r>
          </a:p>
          <a:p>
            <a:pPr algn="l"/>
            <a:endParaRPr lang="en-US" b="1" dirty="0">
              <a:solidFill>
                <a:schemeClr val="bg1"/>
              </a:solidFill>
              <a:cs typeface="Arial" panose="020B0604020202020204" pitchFamily="34" charset="0"/>
            </a:endParaRPr>
          </a:p>
          <a:p>
            <a:pPr algn="l"/>
            <a:endParaRPr lang="en-US"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1138773"/>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a:p>
            <a:pPr algn="r"/>
            <a:r>
              <a:rPr lang="en-US" sz="1600" dirty="0">
                <a:solidFill>
                  <a:schemeClr val="bg1"/>
                </a:solidFill>
                <a:cs typeface="Arial" panose="020B0604020202020204" pitchFamily="34" charset="0"/>
              </a:rPr>
              <a:t>Capstone Project Presentation</a:t>
            </a:r>
          </a:p>
          <a:p>
            <a:pPr algn="r"/>
            <a:r>
              <a:rPr lang="en-US" sz="1600" dirty="0">
                <a:solidFill>
                  <a:schemeClr val="bg1"/>
                </a:solidFill>
                <a:cs typeface="Arial" panose="020B0604020202020204" pitchFamily="34" charset="0"/>
              </a:rPr>
              <a:t>Year: II</a:t>
            </a:r>
          </a:p>
        </p:txBody>
      </p:sp>
    </p:spTree>
    <p:extLst>
      <p:ext uri="{BB962C8B-B14F-4D97-AF65-F5344CB8AC3E}">
        <p14:creationId xmlns:p14="http://schemas.microsoft.com/office/powerpoint/2010/main" val="118499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7" y="1452807"/>
            <a:ext cx="4732476" cy="1200329"/>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HDFC,KOTAK and SBI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pic>
        <p:nvPicPr>
          <p:cNvPr id="8" name="Picture 7">
            <a:extLst>
              <a:ext uri="{FF2B5EF4-FFF2-40B4-BE49-F238E27FC236}">
                <a16:creationId xmlns:a16="http://schemas.microsoft.com/office/drawing/2014/main" id="{618BADCA-CF01-4D51-9A18-826466E20E97}"/>
              </a:ext>
            </a:extLst>
          </p:cNvPr>
          <p:cNvPicPr>
            <a:picLocks noChangeAspect="1"/>
          </p:cNvPicPr>
          <p:nvPr/>
        </p:nvPicPr>
        <p:blipFill>
          <a:blip r:embed="rId2"/>
          <a:stretch>
            <a:fillRect/>
          </a:stretch>
        </p:blipFill>
        <p:spPr>
          <a:xfrm>
            <a:off x="804660" y="1452807"/>
            <a:ext cx="2582007" cy="1490885"/>
          </a:xfrm>
          <a:prstGeom prst="rect">
            <a:avLst/>
          </a:prstGeom>
        </p:spPr>
      </p:pic>
      <p:pic>
        <p:nvPicPr>
          <p:cNvPr id="13" name="Picture 12">
            <a:extLst>
              <a:ext uri="{FF2B5EF4-FFF2-40B4-BE49-F238E27FC236}">
                <a16:creationId xmlns:a16="http://schemas.microsoft.com/office/drawing/2014/main" id="{FCB68E3F-8D8D-4F14-983B-EA4B28C967AC}"/>
              </a:ext>
            </a:extLst>
          </p:cNvPr>
          <p:cNvPicPr>
            <a:picLocks noChangeAspect="1"/>
          </p:cNvPicPr>
          <p:nvPr/>
        </p:nvPicPr>
        <p:blipFill>
          <a:blip r:embed="rId3"/>
          <a:stretch>
            <a:fillRect/>
          </a:stretch>
        </p:blipFill>
        <p:spPr>
          <a:xfrm>
            <a:off x="804660" y="3221005"/>
            <a:ext cx="2419855" cy="1386608"/>
          </a:xfrm>
          <a:prstGeom prst="rect">
            <a:avLst/>
          </a:prstGeom>
        </p:spPr>
      </p:pic>
      <p:pic>
        <p:nvPicPr>
          <p:cNvPr id="14" name="Picture 13">
            <a:extLst>
              <a:ext uri="{FF2B5EF4-FFF2-40B4-BE49-F238E27FC236}">
                <a16:creationId xmlns:a16="http://schemas.microsoft.com/office/drawing/2014/main" id="{CEA51BE9-5642-49A5-BCBB-3EBD10E7CFAB}"/>
              </a:ext>
            </a:extLst>
          </p:cNvPr>
          <p:cNvPicPr>
            <a:picLocks noChangeAspect="1"/>
          </p:cNvPicPr>
          <p:nvPr/>
        </p:nvPicPr>
        <p:blipFill>
          <a:blip r:embed="rId4"/>
          <a:stretch>
            <a:fillRect/>
          </a:stretch>
        </p:blipFill>
        <p:spPr>
          <a:xfrm>
            <a:off x="804661" y="4766460"/>
            <a:ext cx="2419854" cy="1457573"/>
          </a:xfrm>
          <a:prstGeom prst="rect">
            <a:avLst/>
          </a:prstGeom>
        </p:spPr>
      </p:pic>
      <p:sp>
        <p:nvSpPr>
          <p:cNvPr id="18" name="TextBox 17">
            <a:extLst>
              <a:ext uri="{FF2B5EF4-FFF2-40B4-BE49-F238E27FC236}">
                <a16:creationId xmlns:a16="http://schemas.microsoft.com/office/drawing/2014/main" id="{EBE78701-8AA4-40AE-961C-0357B182FDFC}"/>
              </a:ext>
            </a:extLst>
          </p:cNvPr>
          <p:cNvSpPr txBox="1"/>
          <p:nvPr/>
        </p:nvSpPr>
        <p:spPr>
          <a:xfrm>
            <a:off x="6440557" y="3136316"/>
            <a:ext cx="4732479" cy="646331"/>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HDFC has highest volatility followed by KOTAK and then SBI.</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
        <p:nvSpPr>
          <p:cNvPr id="3" name="Arrow: Right 2">
            <a:extLst>
              <a:ext uri="{FF2B5EF4-FFF2-40B4-BE49-F238E27FC236}">
                <a16:creationId xmlns:a16="http://schemas.microsoft.com/office/drawing/2014/main" id="{328B7A1E-A9CE-428F-9280-3E3C98F1CC7B}"/>
              </a:ext>
            </a:extLst>
          </p:cNvPr>
          <p:cNvSpPr/>
          <p:nvPr/>
        </p:nvSpPr>
        <p:spPr>
          <a:xfrm>
            <a:off x="3367524" y="1882676"/>
            <a:ext cx="907036" cy="51913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2BAA538-2736-4E9D-AB6C-DE968E13EB92}"/>
              </a:ext>
            </a:extLst>
          </p:cNvPr>
          <p:cNvSpPr txBox="1"/>
          <p:nvPr/>
        </p:nvSpPr>
        <p:spPr>
          <a:xfrm>
            <a:off x="4274560" y="1810045"/>
            <a:ext cx="1622643" cy="670055"/>
          </a:xfrm>
          <a:prstGeom prst="rect">
            <a:avLst/>
          </a:prstGeom>
          <a:solidFill>
            <a:schemeClr val="accent2">
              <a:lumMod val="40000"/>
              <a:lumOff val="60000"/>
            </a:schemeClr>
          </a:solidFill>
        </p:spPr>
        <p:txBody>
          <a:bodyPr wrap="square">
            <a:spAutoFit/>
          </a:bodyPr>
          <a:lstStyle/>
          <a:p>
            <a:r>
              <a:rPr lang="en-US" dirty="0"/>
              <a:t>HDFC Data Distribution</a:t>
            </a:r>
          </a:p>
        </p:txBody>
      </p:sp>
      <p:sp>
        <p:nvSpPr>
          <p:cNvPr id="6" name="Arrow: Right 5">
            <a:extLst>
              <a:ext uri="{FF2B5EF4-FFF2-40B4-BE49-F238E27FC236}">
                <a16:creationId xmlns:a16="http://schemas.microsoft.com/office/drawing/2014/main" id="{812E89C9-DF17-40E2-B96E-AB7589714801}"/>
              </a:ext>
            </a:extLst>
          </p:cNvPr>
          <p:cNvSpPr/>
          <p:nvPr/>
        </p:nvSpPr>
        <p:spPr>
          <a:xfrm>
            <a:off x="3367524" y="3843130"/>
            <a:ext cx="727395" cy="410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8A2F7BB-C0F2-4EF8-839F-D7CFCB22F184}"/>
              </a:ext>
            </a:extLst>
          </p:cNvPr>
          <p:cNvSpPr txBox="1"/>
          <p:nvPr/>
        </p:nvSpPr>
        <p:spPr>
          <a:xfrm>
            <a:off x="4114060" y="3725373"/>
            <a:ext cx="1783144" cy="646331"/>
          </a:xfrm>
          <a:prstGeom prst="rect">
            <a:avLst/>
          </a:prstGeom>
          <a:solidFill>
            <a:schemeClr val="accent2">
              <a:lumMod val="40000"/>
              <a:lumOff val="60000"/>
            </a:schemeClr>
          </a:solidFill>
        </p:spPr>
        <p:txBody>
          <a:bodyPr wrap="square">
            <a:spAutoFit/>
          </a:bodyPr>
          <a:lstStyle/>
          <a:p>
            <a:r>
              <a:rPr lang="en-US" dirty="0"/>
              <a:t>KOTAK Data Distribution</a:t>
            </a:r>
          </a:p>
        </p:txBody>
      </p:sp>
      <p:sp>
        <p:nvSpPr>
          <p:cNvPr id="11" name="Arrow: Right 10">
            <a:extLst>
              <a:ext uri="{FF2B5EF4-FFF2-40B4-BE49-F238E27FC236}">
                <a16:creationId xmlns:a16="http://schemas.microsoft.com/office/drawing/2014/main" id="{4A7A8576-57C2-4218-9D20-1F35BCA374FA}"/>
              </a:ext>
            </a:extLst>
          </p:cNvPr>
          <p:cNvSpPr/>
          <p:nvPr/>
        </p:nvSpPr>
        <p:spPr>
          <a:xfrm>
            <a:off x="3367524" y="5327374"/>
            <a:ext cx="594870" cy="410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42DE68AB-BBAE-415B-BC48-E23F063971DA}"/>
              </a:ext>
            </a:extLst>
          </p:cNvPr>
          <p:cNvSpPr txBox="1"/>
          <p:nvPr/>
        </p:nvSpPr>
        <p:spPr>
          <a:xfrm>
            <a:off x="3987445" y="5309224"/>
            <a:ext cx="1909758" cy="646331"/>
          </a:xfrm>
          <a:prstGeom prst="rect">
            <a:avLst/>
          </a:prstGeom>
          <a:solidFill>
            <a:schemeClr val="accent2">
              <a:lumMod val="40000"/>
              <a:lumOff val="60000"/>
            </a:schemeClr>
          </a:solidFill>
        </p:spPr>
        <p:txBody>
          <a:bodyPr wrap="square">
            <a:spAutoFit/>
          </a:bodyPr>
          <a:lstStyle/>
          <a:p>
            <a:r>
              <a:rPr lang="en-US" dirty="0"/>
              <a:t>SBI Data Distribution</a:t>
            </a:r>
          </a:p>
        </p:txBody>
      </p:sp>
    </p:spTree>
    <p:extLst>
      <p:ext uri="{BB962C8B-B14F-4D97-AF65-F5344CB8AC3E}">
        <p14:creationId xmlns:p14="http://schemas.microsoft.com/office/powerpoint/2010/main" val="1002561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graphicFrame>
        <p:nvGraphicFramePr>
          <p:cNvPr id="4" name="Table 4">
            <a:extLst>
              <a:ext uri="{FF2B5EF4-FFF2-40B4-BE49-F238E27FC236}">
                <a16:creationId xmlns:a16="http://schemas.microsoft.com/office/drawing/2014/main" id="{6074E0B8-60C8-42EF-8AEA-CDD2C998EE8D}"/>
              </a:ext>
            </a:extLst>
          </p:cNvPr>
          <p:cNvGraphicFramePr>
            <a:graphicFrameLocks noGrp="1"/>
          </p:cNvGraphicFramePr>
          <p:nvPr>
            <p:extLst>
              <p:ext uri="{D42A27DB-BD31-4B8C-83A1-F6EECF244321}">
                <p14:modId xmlns:p14="http://schemas.microsoft.com/office/powerpoint/2010/main" val="683405217"/>
              </p:ext>
            </p:extLst>
          </p:nvPr>
        </p:nvGraphicFramePr>
        <p:xfrm>
          <a:off x="318052" y="1554213"/>
          <a:ext cx="11330609" cy="3342911"/>
        </p:xfrm>
        <a:graphic>
          <a:graphicData uri="http://schemas.openxmlformats.org/drawingml/2006/table">
            <a:tbl>
              <a:tblPr firstRow="1" bandRow="1">
                <a:tableStyleId>{5C22544A-7EE6-4342-B048-85BDC9FD1C3A}</a:tableStyleId>
              </a:tblPr>
              <a:tblGrid>
                <a:gridCol w="3002944">
                  <a:extLst>
                    <a:ext uri="{9D8B030D-6E8A-4147-A177-3AD203B41FA5}">
                      <a16:colId xmlns:a16="http://schemas.microsoft.com/office/drawing/2014/main" val="2200667034"/>
                    </a:ext>
                  </a:extLst>
                </a:gridCol>
                <a:gridCol w="8327665">
                  <a:extLst>
                    <a:ext uri="{9D8B030D-6E8A-4147-A177-3AD203B41FA5}">
                      <a16:colId xmlns:a16="http://schemas.microsoft.com/office/drawing/2014/main" val="1635359872"/>
                    </a:ext>
                  </a:extLst>
                </a:gridCol>
              </a:tblGrid>
              <a:tr h="3726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Modelling Strategies</a:t>
                      </a:r>
                    </a:p>
                  </a:txBody>
                  <a:tcPr/>
                </a:tc>
                <a:tc>
                  <a:txBody>
                    <a:bodyPr/>
                    <a:lstStyle/>
                    <a:p>
                      <a:r>
                        <a:rPr lang="en-US" dirty="0"/>
                        <a:t>Model Evaluation Rule</a:t>
                      </a:r>
                    </a:p>
                  </a:txBody>
                  <a:tcPr/>
                </a:tc>
                <a:extLst>
                  <a:ext uri="{0D108BD9-81ED-4DB2-BD59-A6C34878D82A}">
                    <a16:rowId xmlns:a16="http://schemas.microsoft.com/office/drawing/2014/main" val="3267914235"/>
                  </a:ext>
                </a:extLst>
              </a:tr>
              <a:tr h="12328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Direction Detection </a:t>
                      </a:r>
                      <a:r>
                        <a:rPr lang="en-IN" sz="1800" b="1" kern="1200" dirty="0">
                          <a:solidFill>
                            <a:schemeClr val="dk1"/>
                          </a:solidFill>
                          <a:effectLst/>
                          <a:latin typeface="+mn-lt"/>
                          <a:ea typeface="+mn-ea"/>
                          <a:cs typeface="+mn-cs"/>
                        </a:rPr>
                        <a:t>by 6,10,14 days consecutive closing prices split week on the week.</a:t>
                      </a:r>
                      <a:endParaRPr lang="en-US" sz="1800"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Negative Trend</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IN" sz="1800" kern="1200" dirty="0">
                          <a:solidFill>
                            <a:schemeClr val="dk1"/>
                          </a:solidFill>
                          <a:effectLst/>
                          <a:latin typeface="+mn-lt"/>
                          <a:ea typeface="+mn-ea"/>
                          <a:cs typeface="+mn-cs"/>
                        </a:rPr>
                        <a:t>percentage change on closing price between 0.7 and  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C0C0C0"/>
                          </a:highlight>
                          <a:latin typeface="+mn-lt"/>
                          <a:ea typeface="+mn-ea"/>
                          <a:cs typeface="+mn-cs"/>
                          <a:sym typeface="Wingdings" panose="05000000000000000000" pitchFamily="2" charset="2"/>
                        </a:rPr>
                        <a:t>Neutral</a:t>
                      </a:r>
                      <a:endParaRPr lang="en-IN" sz="1800" kern="1200" dirty="0">
                        <a:solidFill>
                          <a:schemeClr val="dk1"/>
                        </a:solidFill>
                        <a:effectLst/>
                        <a:highlight>
                          <a:srgbClr val="C0C0C0"/>
                        </a:highlight>
                        <a:latin typeface="+mn-lt"/>
                        <a:ea typeface="+mn-ea"/>
                        <a:cs typeface="+mn-cs"/>
                      </a:endParaRPr>
                    </a:p>
                  </a:txBody>
                  <a:tcPr/>
                </a:tc>
                <a:extLst>
                  <a:ext uri="{0D108BD9-81ED-4DB2-BD59-A6C34878D82A}">
                    <a16:rowId xmlns:a16="http://schemas.microsoft.com/office/drawing/2014/main" val="2904623653"/>
                  </a:ext>
                </a:extLst>
              </a:tr>
              <a:tr h="16102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Long Direction Prediction performed separately using </a:t>
                      </a:r>
                      <a:r>
                        <a:rPr lang="en-US" b="1" dirty="0"/>
                        <a:t>Momentum, Trend, Volatility and Volume Indicators </a:t>
                      </a:r>
                      <a:endParaRPr lang="en-US" sz="1800" b="1"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Not Positive Trend</a:t>
                      </a:r>
                    </a:p>
                    <a:p>
                      <a:endParaRPr lang="en-US" dirty="0"/>
                    </a:p>
                  </a:txBody>
                  <a:tcPr/>
                </a:tc>
                <a:extLst>
                  <a:ext uri="{0D108BD9-81ED-4DB2-BD59-A6C34878D82A}">
                    <a16:rowId xmlns:a16="http://schemas.microsoft.com/office/drawing/2014/main" val="3461708392"/>
                  </a:ext>
                </a:extLst>
              </a:tr>
            </a:tbl>
          </a:graphicData>
        </a:graphic>
      </p:graphicFrame>
      <p:cxnSp>
        <p:nvCxnSpPr>
          <p:cNvPr id="9" name="Straight Connector 8">
            <a:extLst>
              <a:ext uri="{FF2B5EF4-FFF2-40B4-BE49-F238E27FC236}">
                <a16:creationId xmlns:a16="http://schemas.microsoft.com/office/drawing/2014/main" id="{5211ACEE-EB2C-49FD-BC83-9417BB3FAEEA}"/>
              </a:ext>
            </a:extLst>
          </p:cNvPr>
          <p:cNvCxnSpPr>
            <a:cxnSpLocks/>
          </p:cNvCxnSpPr>
          <p:nvPr/>
        </p:nvCxnSpPr>
        <p:spPr>
          <a:xfrm>
            <a:off x="2305878" y="4926654"/>
            <a:ext cx="0" cy="1501947"/>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AED8C15C-36D0-484A-9A6C-2AFA00E939D9}"/>
              </a:ext>
            </a:extLst>
          </p:cNvPr>
          <p:cNvSpPr txBox="1"/>
          <p:nvPr/>
        </p:nvSpPr>
        <p:spPr>
          <a:xfrm>
            <a:off x="318052" y="5072954"/>
            <a:ext cx="1749288" cy="1200329"/>
          </a:xfrm>
          <a:prstGeom prst="rect">
            <a:avLst/>
          </a:prstGeom>
          <a:solidFill>
            <a:schemeClr val="accent3">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Classification Models used:</a:t>
            </a:r>
          </a:p>
          <a:p>
            <a:endParaRPr lang="en-US" dirty="0">
              <a:solidFill>
                <a:prstClr val="black"/>
              </a:solidFill>
              <a:latin typeface="Roboto Slab"/>
            </a:endParaRPr>
          </a:p>
          <a:p>
            <a:endParaRPr lang="en-US" dirty="0">
              <a:solidFill>
                <a:prstClr val="black"/>
              </a:solidFill>
              <a:latin typeface="Roboto Slab"/>
            </a:endParaRPr>
          </a:p>
        </p:txBody>
      </p:sp>
      <p:sp>
        <p:nvSpPr>
          <p:cNvPr id="14" name="TextBox 13">
            <a:extLst>
              <a:ext uri="{FF2B5EF4-FFF2-40B4-BE49-F238E27FC236}">
                <a16:creationId xmlns:a16="http://schemas.microsoft.com/office/drawing/2014/main" id="{23F9A7C4-3501-421F-A7BD-A158DC9F70F9}"/>
              </a:ext>
            </a:extLst>
          </p:cNvPr>
          <p:cNvSpPr txBox="1"/>
          <p:nvPr/>
        </p:nvSpPr>
        <p:spPr>
          <a:xfrm>
            <a:off x="2373525" y="6010882"/>
            <a:ext cx="2668301"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K Nearest Neighbours</a:t>
            </a:r>
            <a:endParaRPr lang="en-US" dirty="0"/>
          </a:p>
        </p:txBody>
      </p:sp>
      <p:sp>
        <p:nvSpPr>
          <p:cNvPr id="15" name="TextBox 14">
            <a:extLst>
              <a:ext uri="{FF2B5EF4-FFF2-40B4-BE49-F238E27FC236}">
                <a16:creationId xmlns:a16="http://schemas.microsoft.com/office/drawing/2014/main" id="{187558C1-FDCD-4DD0-B2C8-5585E4B86B94}"/>
              </a:ext>
            </a:extLst>
          </p:cNvPr>
          <p:cNvSpPr txBox="1"/>
          <p:nvPr/>
        </p:nvSpPr>
        <p:spPr>
          <a:xfrm>
            <a:off x="5456398" y="6010882"/>
            <a:ext cx="1279204"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XG Boost</a:t>
            </a:r>
            <a:endParaRPr lang="en-US" dirty="0"/>
          </a:p>
        </p:txBody>
      </p:sp>
      <p:sp>
        <p:nvSpPr>
          <p:cNvPr id="21" name="TextBox 20">
            <a:extLst>
              <a:ext uri="{FF2B5EF4-FFF2-40B4-BE49-F238E27FC236}">
                <a16:creationId xmlns:a16="http://schemas.microsoft.com/office/drawing/2014/main" id="{B561B145-E630-4A41-B5FC-8D05E03C9AA2}"/>
              </a:ext>
            </a:extLst>
          </p:cNvPr>
          <p:cNvSpPr txBox="1"/>
          <p:nvPr/>
        </p:nvSpPr>
        <p:spPr>
          <a:xfrm>
            <a:off x="2373525" y="5010196"/>
            <a:ext cx="2569533"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Logistic Regression</a:t>
            </a:r>
            <a:endParaRPr lang="en-US" dirty="0"/>
          </a:p>
        </p:txBody>
      </p:sp>
      <p:sp>
        <p:nvSpPr>
          <p:cNvPr id="23" name="TextBox 22">
            <a:extLst>
              <a:ext uri="{FF2B5EF4-FFF2-40B4-BE49-F238E27FC236}">
                <a16:creationId xmlns:a16="http://schemas.microsoft.com/office/drawing/2014/main" id="{D468D51B-11DE-4983-96C8-488F34722E2D}"/>
              </a:ext>
            </a:extLst>
          </p:cNvPr>
          <p:cNvSpPr txBox="1"/>
          <p:nvPr/>
        </p:nvSpPr>
        <p:spPr>
          <a:xfrm>
            <a:off x="5270806" y="5016426"/>
            <a:ext cx="6324220"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Decision Tree using Grid SearchCV and Cross Validation </a:t>
            </a:r>
            <a:endParaRPr lang="en-US" dirty="0"/>
          </a:p>
        </p:txBody>
      </p:sp>
      <p:sp>
        <p:nvSpPr>
          <p:cNvPr id="24" name="TextBox 23">
            <a:extLst>
              <a:ext uri="{FF2B5EF4-FFF2-40B4-BE49-F238E27FC236}">
                <a16:creationId xmlns:a16="http://schemas.microsoft.com/office/drawing/2014/main" id="{02296D71-C9CD-486B-AAA4-F7270FFDB488}"/>
              </a:ext>
            </a:extLst>
          </p:cNvPr>
          <p:cNvSpPr txBox="1"/>
          <p:nvPr/>
        </p:nvSpPr>
        <p:spPr>
          <a:xfrm>
            <a:off x="2373525" y="5528478"/>
            <a:ext cx="7609865"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Random Forest using Randomized SearchCV and Cross Validation</a:t>
            </a:r>
            <a:endParaRPr lang="en-US" dirty="0"/>
          </a:p>
        </p:txBody>
      </p:sp>
    </p:spTree>
    <p:extLst>
      <p:ext uri="{BB962C8B-B14F-4D97-AF65-F5344CB8AC3E}">
        <p14:creationId xmlns:p14="http://schemas.microsoft.com/office/powerpoint/2010/main" val="3562653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lstStyle/>
          <a:p>
            <a:r>
              <a:rPr lang="en-US" dirty="0"/>
              <a:t>Model Evaluation using LR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506369762"/>
              </p:ext>
            </p:extLst>
          </p:nvPr>
        </p:nvGraphicFramePr>
        <p:xfrm>
          <a:off x="342346" y="1460518"/>
          <a:ext cx="8218558" cy="4548018"/>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97751">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recall-0.60</a:t>
                      </a:r>
                    </a:p>
                    <a:p>
                      <a:r>
                        <a:rPr lang="en-US" sz="1600" dirty="0"/>
                        <a:t>accuracy-0.35</a:t>
                      </a:r>
                    </a:p>
                  </a:txBody>
                  <a:tcPr/>
                </a:tc>
                <a:tc>
                  <a:txBody>
                    <a:bodyPr/>
                    <a:lstStyle/>
                    <a:p>
                      <a:r>
                        <a:rPr lang="en-US" sz="1600" dirty="0"/>
                        <a:t>Precision-0.37</a:t>
                      </a:r>
                    </a:p>
                    <a:p>
                      <a:r>
                        <a:rPr lang="en-US" sz="1600" dirty="0"/>
                        <a:t>recall-0.74</a:t>
                      </a:r>
                    </a:p>
                    <a:p>
                      <a:r>
                        <a:rPr lang="en-US" sz="1600" dirty="0"/>
                        <a:t>accuracy-0.36</a:t>
                      </a:r>
                    </a:p>
                  </a:txBody>
                  <a:tcPr/>
                </a:tc>
                <a:tc>
                  <a:txBody>
                    <a:bodyPr/>
                    <a:lstStyle/>
                    <a:p>
                      <a:r>
                        <a:rPr lang="en-US" sz="1600" dirty="0"/>
                        <a:t>Precision-0.36</a:t>
                      </a:r>
                    </a:p>
                    <a:p>
                      <a:r>
                        <a:rPr lang="en-US" sz="1600" dirty="0"/>
                        <a:t>recall-1.00</a:t>
                      </a:r>
                    </a:p>
                    <a:p>
                      <a:r>
                        <a:rPr lang="en-US" sz="1600" dirty="0"/>
                        <a:t>accuracy-0.36</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precision-0.83</a:t>
                      </a:r>
                    </a:p>
                    <a:p>
                      <a:r>
                        <a:rPr lang="en-US" sz="1600" dirty="0"/>
                        <a:t>recall-0.59</a:t>
                      </a:r>
                    </a:p>
                    <a:p>
                      <a:r>
                        <a:rPr lang="en-US" sz="1600" dirty="0"/>
                        <a:t>Accuracy-0.80</a:t>
                      </a:r>
                    </a:p>
                  </a:txBody>
                  <a:tcPr/>
                </a:tc>
                <a:tc>
                  <a:txBody>
                    <a:bodyPr/>
                    <a:lstStyle/>
                    <a:p>
                      <a:r>
                        <a:rPr lang="en-US" sz="1600" dirty="0"/>
                        <a:t>precision-0.76</a:t>
                      </a:r>
                    </a:p>
                    <a:p>
                      <a:r>
                        <a:rPr lang="en-US" sz="1600" dirty="0"/>
                        <a:t>recall-0.48</a:t>
                      </a:r>
                    </a:p>
                    <a:p>
                      <a:r>
                        <a:rPr lang="en-US" sz="1600" dirty="0"/>
                        <a:t>accuracy-0.72</a:t>
                      </a:r>
                    </a:p>
                  </a:txBody>
                  <a:tcPr/>
                </a:tc>
                <a:tc>
                  <a:txBody>
                    <a:bodyPr/>
                    <a:lstStyle/>
                    <a:p>
                      <a:r>
                        <a:rPr lang="en-US" sz="1600" dirty="0"/>
                        <a:t>precision-0.78</a:t>
                      </a:r>
                    </a:p>
                    <a:p>
                      <a:r>
                        <a:rPr lang="en-US" sz="1600" dirty="0"/>
                        <a:t>recall-0.49</a:t>
                      </a:r>
                    </a:p>
                    <a:p>
                      <a:r>
                        <a:rPr lang="en-US" sz="1600" dirty="0"/>
                        <a:t>accuracy-0.74</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precision-0.93</a:t>
                      </a:r>
                    </a:p>
                    <a:p>
                      <a:r>
                        <a:rPr lang="en-US" sz="1600" dirty="0"/>
                        <a:t>recall-0.47</a:t>
                      </a:r>
                    </a:p>
                    <a:p>
                      <a:r>
                        <a:rPr lang="en-US" sz="1600" dirty="0"/>
                        <a:t>Accuracy-0.77</a:t>
                      </a:r>
                    </a:p>
                  </a:txBody>
                  <a:tcPr/>
                </a:tc>
                <a:tc>
                  <a:txBody>
                    <a:bodyPr/>
                    <a:lstStyle/>
                    <a:p>
                      <a:r>
                        <a:rPr lang="en-US" sz="1600" dirty="0"/>
                        <a:t>precision-0.90</a:t>
                      </a:r>
                    </a:p>
                    <a:p>
                      <a:r>
                        <a:rPr lang="en-US" sz="1600" dirty="0"/>
                        <a:t>recall-0.40</a:t>
                      </a:r>
                    </a:p>
                    <a:p>
                      <a:r>
                        <a:rPr lang="en-US" sz="1600" dirty="0"/>
                        <a:t>accuracy-0.74</a:t>
                      </a:r>
                    </a:p>
                  </a:txBody>
                  <a:tcPr/>
                </a:tc>
                <a:tc>
                  <a:txBody>
                    <a:bodyPr/>
                    <a:lstStyle/>
                    <a:p>
                      <a:r>
                        <a:rPr lang="en-US" sz="1600" dirty="0"/>
                        <a:t>precision-0.81</a:t>
                      </a:r>
                    </a:p>
                    <a:p>
                      <a:r>
                        <a:rPr lang="en-US" sz="1600" dirty="0"/>
                        <a:t>recall-0.30</a:t>
                      </a:r>
                    </a:p>
                    <a:p>
                      <a:r>
                        <a:rPr lang="en-US" sz="1600" dirty="0"/>
                        <a:t>accuracy-0.70</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78A46D76-3390-4F95-BB3D-A26E9BFB4E8C}"/>
              </a:ext>
            </a:extLst>
          </p:cNvPr>
          <p:cNvSpPr/>
          <p:nvPr/>
        </p:nvSpPr>
        <p:spPr>
          <a:xfrm>
            <a:off x="8560904" y="3082413"/>
            <a:ext cx="70108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D22A9A2-990C-4CB2-98BE-EC849ADC3885}"/>
              </a:ext>
            </a:extLst>
          </p:cNvPr>
          <p:cNvSpPr txBox="1"/>
          <p:nvPr/>
        </p:nvSpPr>
        <p:spPr>
          <a:xfrm>
            <a:off x="9630697" y="2094271"/>
            <a:ext cx="1578077" cy="2523768"/>
          </a:xfrm>
          <a:prstGeom prst="rect">
            <a:avLst/>
          </a:prstGeom>
          <a:solidFill>
            <a:schemeClr val="accent2">
              <a:lumMod val="40000"/>
              <a:lumOff val="60000"/>
            </a:schemeClr>
          </a:solidFill>
        </p:spPr>
        <p:txBody>
          <a:bodyPr wrap="square">
            <a:spAutoFit/>
          </a:bodyPr>
          <a:lstStyle/>
          <a:p>
            <a:r>
              <a:rPr lang="en-US" sz="2000" b="1" dirty="0"/>
              <a:t>Highest precision, recall and accuracy in direction prediction. </a:t>
            </a:r>
          </a:p>
          <a:p>
            <a:endParaRPr lang="en-US" dirty="0"/>
          </a:p>
        </p:txBody>
      </p:sp>
    </p:spTree>
    <p:extLst>
      <p:ext uri="{BB962C8B-B14F-4D97-AF65-F5344CB8AC3E}">
        <p14:creationId xmlns:p14="http://schemas.microsoft.com/office/powerpoint/2010/main" val="1651307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15862873"/>
              </p:ext>
            </p:extLst>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80010">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precision-0.93</a:t>
                      </a:r>
                    </a:p>
                    <a:p>
                      <a:r>
                        <a:rPr lang="en-US" sz="1600" b="1" dirty="0"/>
                        <a:t>recall-0.69</a:t>
                      </a:r>
                    </a:p>
                    <a:p>
                      <a:r>
                        <a:rPr lang="en-US" sz="1600" b="1" dirty="0"/>
                        <a:t>accuracy-0.85</a:t>
                      </a:r>
                    </a:p>
                  </a:txBody>
                  <a:tcPr/>
                </a:tc>
                <a:tc>
                  <a:txBody>
                    <a:bodyPr/>
                    <a:lstStyle/>
                    <a:p>
                      <a:r>
                        <a:rPr lang="en-US" sz="1600" b="1" dirty="0"/>
                        <a:t>precision-0.92</a:t>
                      </a:r>
                    </a:p>
                    <a:p>
                      <a:r>
                        <a:rPr lang="en-US" sz="1600" b="1" dirty="0"/>
                        <a:t>recall-0.79</a:t>
                      </a:r>
                    </a:p>
                    <a:p>
                      <a:r>
                        <a:rPr lang="en-US" sz="1600" b="1" dirty="0"/>
                        <a:t>accuracy-0.89</a:t>
                      </a:r>
                    </a:p>
                  </a:txBody>
                  <a:tcPr/>
                </a:tc>
                <a:tc>
                  <a:txBody>
                    <a:bodyPr/>
                    <a:lstStyle/>
                    <a:p>
                      <a:r>
                        <a:rPr lang="en-US" sz="1600" b="1" dirty="0"/>
                        <a:t>precision-0.90</a:t>
                      </a:r>
                    </a:p>
                    <a:p>
                      <a:r>
                        <a:rPr lang="en-US" sz="1600" b="1" dirty="0"/>
                        <a:t>recall-0.73</a:t>
                      </a:r>
                    </a:p>
                    <a:p>
                      <a:r>
                        <a:rPr lang="en-US" sz="1600" b="1" dirty="0"/>
                        <a:t>accuracy-0.86</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5EE1ADE0-0B13-49E5-B55F-6ACDC94AE5BD}"/>
              </a:ext>
            </a:extLst>
          </p:cNvPr>
          <p:cNvSpPr/>
          <p:nvPr/>
        </p:nvSpPr>
        <p:spPr>
          <a:xfrm>
            <a:off x="8560904" y="2153265"/>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id="{2A4264B7-BEFC-4D1F-9032-B0864E686461}"/>
              </a:ext>
            </a:extLst>
          </p:cNvPr>
          <p:cNvSpPr/>
          <p:nvPr/>
        </p:nvSpPr>
        <p:spPr>
          <a:xfrm>
            <a:off x="8560905" y="3170476"/>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325981B-97C5-4D89-AA7E-4699E60A4C60}"/>
              </a:ext>
            </a:extLst>
          </p:cNvPr>
          <p:cNvSpPr txBox="1"/>
          <p:nvPr/>
        </p:nvSpPr>
        <p:spPr>
          <a:xfrm>
            <a:off x="9220075" y="1751796"/>
            <a:ext cx="2632712" cy="928979"/>
          </a:xfrm>
          <a:prstGeom prst="rect">
            <a:avLst/>
          </a:prstGeom>
          <a:solidFill>
            <a:schemeClr val="accent2">
              <a:lumMod val="40000"/>
              <a:lumOff val="60000"/>
            </a:schemeClr>
          </a:solidFill>
        </p:spPr>
        <p:txBody>
          <a:bodyPr wrap="square">
            <a:spAutoFit/>
          </a:bodyPr>
          <a:lstStyle/>
          <a:p>
            <a:r>
              <a:rPr lang="en-US" sz="1800" b="1" dirty="0"/>
              <a:t>Highest precision, recall and accuracy in </a:t>
            </a:r>
            <a:r>
              <a:rPr lang="en-US" b="1" dirty="0"/>
              <a:t>D</a:t>
            </a:r>
            <a:r>
              <a:rPr lang="en-US" sz="1800" b="1" dirty="0"/>
              <a:t>irection </a:t>
            </a:r>
            <a:r>
              <a:rPr lang="en-US" b="1" dirty="0"/>
              <a:t>Detection</a:t>
            </a:r>
            <a:r>
              <a:rPr lang="en-US" sz="1800" b="1" dirty="0"/>
              <a:t>. </a:t>
            </a:r>
          </a:p>
        </p:txBody>
      </p:sp>
      <p:sp>
        <p:nvSpPr>
          <p:cNvPr id="17" name="TextBox 16">
            <a:extLst>
              <a:ext uri="{FF2B5EF4-FFF2-40B4-BE49-F238E27FC236}">
                <a16:creationId xmlns:a16="http://schemas.microsoft.com/office/drawing/2014/main" id="{A0A84CB2-5975-4003-9ECD-43FEBEF9C286}"/>
              </a:ext>
            </a:extLst>
          </p:cNvPr>
          <p:cNvSpPr txBox="1"/>
          <p:nvPr/>
        </p:nvSpPr>
        <p:spPr>
          <a:xfrm>
            <a:off x="9217743" y="3053074"/>
            <a:ext cx="2635044" cy="1477328"/>
          </a:xfrm>
          <a:prstGeom prst="rect">
            <a:avLst/>
          </a:prstGeom>
          <a:solidFill>
            <a:schemeClr val="accent2">
              <a:lumMod val="40000"/>
              <a:lumOff val="60000"/>
            </a:schemeClr>
          </a:solidFill>
        </p:spPr>
        <p:txBody>
          <a:bodyPr wrap="square">
            <a:spAutoFit/>
          </a:bodyPr>
          <a:lstStyle/>
          <a:p>
            <a:r>
              <a:rPr lang="en-US" b="1" dirty="0"/>
              <a:t>considerable precision and accuracy in direction prediction but recall can still be improved.</a:t>
            </a:r>
          </a:p>
        </p:txBody>
      </p:sp>
    </p:spTree>
    <p:extLst>
      <p:ext uri="{BB962C8B-B14F-4D97-AF65-F5344CB8AC3E}">
        <p14:creationId xmlns:p14="http://schemas.microsoft.com/office/powerpoint/2010/main" val="406045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rmAutofit/>
          </a:bodyPr>
          <a:lstStyle/>
          <a:p>
            <a:r>
              <a:rPr lang="en-US" sz="2800" dirty="0"/>
              <a:t>Model Evaluation using XG Boost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1888105109"/>
              </p:ext>
            </p:extLst>
          </p:nvPr>
        </p:nvGraphicFramePr>
        <p:xfrm>
          <a:off x="342346" y="1460518"/>
          <a:ext cx="8218558" cy="4545025"/>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94758">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recall-0.42</a:t>
                      </a:r>
                    </a:p>
                    <a:p>
                      <a:r>
                        <a:rPr lang="en-US" sz="1600" dirty="0"/>
                        <a:t>accuracy-0.40</a:t>
                      </a:r>
                    </a:p>
                  </a:txBody>
                  <a:tcPr/>
                </a:tc>
                <a:tc>
                  <a:txBody>
                    <a:bodyPr/>
                    <a:lstStyle/>
                    <a:p>
                      <a:r>
                        <a:rPr lang="en-US" sz="1600" dirty="0"/>
                        <a:t>Precision-0.38</a:t>
                      </a:r>
                    </a:p>
                    <a:p>
                      <a:r>
                        <a:rPr lang="en-US" sz="1600" dirty="0"/>
                        <a:t>recall-0.41</a:t>
                      </a:r>
                    </a:p>
                    <a:p>
                      <a:r>
                        <a:rPr lang="en-US" sz="1600" dirty="0"/>
                        <a:t>accuracy-0.40</a:t>
                      </a:r>
                    </a:p>
                  </a:txBody>
                  <a:tcPr/>
                </a:tc>
                <a:tc>
                  <a:txBody>
                    <a:bodyPr/>
                    <a:lstStyle/>
                    <a:p>
                      <a:r>
                        <a:rPr lang="en-US" sz="1600" dirty="0"/>
                        <a:t>Precision-0.38</a:t>
                      </a:r>
                    </a:p>
                    <a:p>
                      <a:r>
                        <a:rPr lang="en-US" sz="1600" dirty="0"/>
                        <a:t>recall-0.47</a:t>
                      </a:r>
                    </a:p>
                    <a:p>
                      <a:r>
                        <a:rPr lang="en-US" sz="1600" dirty="0"/>
                        <a:t>accuracy-0.37</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a:t>
                      </a:r>
                    </a:p>
                  </a:txBody>
                  <a:tcPr/>
                </a:tc>
                <a:tc>
                  <a:txBody>
                    <a:bodyPr/>
                    <a:lstStyle/>
                    <a:p>
                      <a:r>
                        <a:rPr lang="en-US" sz="1600" b="1" dirty="0"/>
                        <a:t>precision-0.90</a:t>
                      </a:r>
                    </a:p>
                    <a:p>
                      <a:r>
                        <a:rPr lang="en-US" sz="1600" b="1" dirty="0"/>
                        <a:t>recall-0.73</a:t>
                      </a:r>
                    </a:p>
                    <a:p>
                      <a:r>
                        <a:rPr lang="en-US" sz="1600" b="1" dirty="0"/>
                        <a:t>accuracy-0.86</a:t>
                      </a:r>
                    </a:p>
                  </a:txBody>
                  <a:tcPr/>
                </a:tc>
                <a:tc>
                  <a:txBody>
                    <a:bodyPr/>
                    <a:lstStyle/>
                    <a:p>
                      <a:r>
                        <a:rPr lang="en-US" sz="1600" b="1" dirty="0"/>
                        <a:t>precision-0.92</a:t>
                      </a:r>
                    </a:p>
                    <a:p>
                      <a:r>
                        <a:rPr lang="en-US" sz="1600" b="1" dirty="0"/>
                        <a:t>recall-0.87</a:t>
                      </a:r>
                    </a:p>
                    <a:p>
                      <a:r>
                        <a:rPr lang="en-US" sz="1600" b="1" dirty="0"/>
                        <a:t>accuracy-0.92</a:t>
                      </a:r>
                    </a:p>
                  </a:txBody>
                  <a:tcPr/>
                </a:tc>
                <a:tc>
                  <a:txBody>
                    <a:bodyPr/>
                    <a:lstStyle/>
                    <a:p>
                      <a:r>
                        <a:rPr lang="en-US" sz="1600" b="1" dirty="0"/>
                        <a:t>precision-0.88</a:t>
                      </a:r>
                    </a:p>
                    <a:p>
                      <a:r>
                        <a:rPr lang="en-US" sz="1600" b="1" dirty="0"/>
                        <a:t>recall-0.82</a:t>
                      </a:r>
                    </a:p>
                    <a:p>
                      <a:r>
                        <a:rPr lang="en-US" sz="1600" b="1" dirty="0"/>
                        <a:t>accuracy-0.89</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precision-0.70</a:t>
                      </a:r>
                    </a:p>
                    <a:p>
                      <a:r>
                        <a:rPr lang="en-US" sz="1600" dirty="0"/>
                        <a:t>recall-0.61</a:t>
                      </a:r>
                    </a:p>
                    <a:p>
                      <a:r>
                        <a:rPr lang="en-US" sz="1600" dirty="0"/>
                        <a:t>Accuracy-0.75</a:t>
                      </a:r>
                    </a:p>
                  </a:txBody>
                  <a:tcPr/>
                </a:tc>
                <a:tc>
                  <a:txBody>
                    <a:bodyPr/>
                    <a:lstStyle/>
                    <a:p>
                      <a:r>
                        <a:rPr lang="en-US" sz="1600" dirty="0"/>
                        <a:t>precision-0.74</a:t>
                      </a:r>
                    </a:p>
                    <a:p>
                      <a:r>
                        <a:rPr lang="en-US" sz="1600" dirty="0"/>
                        <a:t>recall-0.59</a:t>
                      </a:r>
                    </a:p>
                    <a:p>
                      <a:r>
                        <a:rPr lang="en-US" sz="1600" dirty="0"/>
                        <a:t>accuracy-0.75</a:t>
                      </a:r>
                    </a:p>
                  </a:txBody>
                  <a:tcPr/>
                </a:tc>
                <a:tc>
                  <a:txBody>
                    <a:bodyPr/>
                    <a:lstStyle/>
                    <a:p>
                      <a:r>
                        <a:rPr lang="en-US" sz="1600" dirty="0"/>
                        <a:t>precision-0.70</a:t>
                      </a:r>
                    </a:p>
                    <a:p>
                      <a:r>
                        <a:rPr lang="en-US" sz="1600" dirty="0"/>
                        <a:t>recall-0.59</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328AEE7B-D2D5-426F-B425-29D6D93E32C5}"/>
              </a:ext>
            </a:extLst>
          </p:cNvPr>
          <p:cNvSpPr/>
          <p:nvPr/>
        </p:nvSpPr>
        <p:spPr>
          <a:xfrm>
            <a:off x="8560904" y="3082413"/>
            <a:ext cx="61259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335991-F26F-4B4D-9CF5-B81CC3713F77}"/>
              </a:ext>
            </a:extLst>
          </p:cNvPr>
          <p:cNvSpPr txBox="1"/>
          <p:nvPr/>
        </p:nvSpPr>
        <p:spPr>
          <a:xfrm>
            <a:off x="9173497" y="2743850"/>
            <a:ext cx="2595170" cy="1200329"/>
          </a:xfrm>
          <a:prstGeom prst="rect">
            <a:avLst/>
          </a:prstGeom>
          <a:solidFill>
            <a:schemeClr val="accent2">
              <a:lumMod val="40000"/>
              <a:lumOff val="60000"/>
            </a:schemeClr>
          </a:solidFill>
        </p:spPr>
        <p:txBody>
          <a:bodyPr wrap="square">
            <a:spAutoFit/>
          </a:bodyPr>
          <a:lstStyle/>
          <a:p>
            <a:r>
              <a:rPr lang="en-US" b="1" dirty="0"/>
              <a:t>considerable precision, recall and accuracy in direction prediction</a:t>
            </a:r>
          </a:p>
        </p:txBody>
      </p:sp>
    </p:spTree>
    <p:extLst>
      <p:ext uri="{BB962C8B-B14F-4D97-AF65-F5344CB8AC3E}">
        <p14:creationId xmlns:p14="http://schemas.microsoft.com/office/powerpoint/2010/main" val="1346485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a16="http://schemas.microsoft.com/office/drawing/2014/main"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p14="http://schemas.microsoft.com/office/powerpoint/2010/main" val="343696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algn="l"/>
            <a:r>
              <a:rPr lang="en-US" sz="2400" dirty="0"/>
              <a:t>Results and Insights</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3786361659"/>
              </p:ext>
            </p:extLst>
          </p:nvPr>
        </p:nvGraphicFramePr>
        <p:xfrm>
          <a:off x="225287" y="1419198"/>
          <a:ext cx="8083824" cy="4799704"/>
        </p:xfrm>
        <a:graphic>
          <a:graphicData uri="http://schemas.openxmlformats.org/drawingml/2006/table">
            <a:tbl>
              <a:tblPr firstRow="1" bandRow="1">
                <a:tableStyleId>{5C22544A-7EE6-4342-B048-85BDC9FD1C3A}</a:tableStyleId>
              </a:tblPr>
              <a:tblGrid>
                <a:gridCol w="3109080">
                  <a:extLst>
                    <a:ext uri="{9D8B030D-6E8A-4147-A177-3AD203B41FA5}">
                      <a16:colId xmlns:a16="http://schemas.microsoft.com/office/drawing/2014/main" val="4219639610"/>
                    </a:ext>
                  </a:extLst>
                </a:gridCol>
                <a:gridCol w="1735860">
                  <a:extLst>
                    <a:ext uri="{9D8B030D-6E8A-4147-A177-3AD203B41FA5}">
                      <a16:colId xmlns:a16="http://schemas.microsoft.com/office/drawing/2014/main" val="1669447782"/>
                    </a:ext>
                  </a:extLst>
                </a:gridCol>
                <a:gridCol w="1602282">
                  <a:extLst>
                    <a:ext uri="{9D8B030D-6E8A-4147-A177-3AD203B41FA5}">
                      <a16:colId xmlns:a16="http://schemas.microsoft.com/office/drawing/2014/main" val="2157121228"/>
                    </a:ext>
                  </a:extLst>
                </a:gridCol>
                <a:gridCol w="1636602">
                  <a:extLst>
                    <a:ext uri="{9D8B030D-6E8A-4147-A177-3AD203B41FA5}">
                      <a16:colId xmlns:a16="http://schemas.microsoft.com/office/drawing/2014/main" val="2436946099"/>
                    </a:ext>
                  </a:extLst>
                </a:gridCol>
              </a:tblGrid>
              <a:tr h="346096">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1090044">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(RF Classifier )</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val="4048329215"/>
                  </a:ext>
                </a:extLst>
              </a:tr>
              <a:tr h="840891">
                <a:tc>
                  <a:txBody>
                    <a:bodyPr/>
                    <a:lstStyle/>
                    <a:p>
                      <a:r>
                        <a:rPr lang="en-IN" sz="1600" b="0" kern="1200" dirty="0">
                          <a:solidFill>
                            <a:schemeClr val="dk1"/>
                          </a:solidFill>
                          <a:effectLst/>
                          <a:latin typeface="+mn-lt"/>
                          <a:ea typeface="+mn-ea"/>
                          <a:cs typeface="+mn-cs"/>
                        </a:rPr>
                        <a:t>Go Long Direction Prediction using Volume Indicators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val="3794504522"/>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val="2376373027"/>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val="2814492326"/>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val="1608354669"/>
                  </a:ext>
                </a:extLst>
              </a:tr>
            </a:tbl>
          </a:graphicData>
        </a:graphic>
      </p:graphicFrame>
      <p:sp>
        <p:nvSpPr>
          <p:cNvPr id="5" name="TextBox 4">
            <a:extLst>
              <a:ext uri="{FF2B5EF4-FFF2-40B4-BE49-F238E27FC236}">
                <a16:creationId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8" name="TextBox 7">
            <a:extLst>
              <a:ext uri="{FF2B5EF4-FFF2-40B4-BE49-F238E27FC236}">
                <a16:creationId xmlns:a16="http://schemas.microsoft.com/office/drawing/2014/main" id="{8BB07DD8-1D6E-4364-B07B-5CDE6A5DB232}"/>
              </a:ext>
            </a:extLst>
          </p:cNvPr>
          <p:cNvSpPr txBox="1"/>
          <p:nvPr/>
        </p:nvSpPr>
        <p:spPr>
          <a:xfrm>
            <a:off x="8600663" y="3900895"/>
            <a:ext cx="3366050" cy="2318007"/>
          </a:xfrm>
          <a:prstGeom prst="rect">
            <a:avLst/>
          </a:prstGeom>
          <a:solidFill>
            <a:schemeClr val="accent3">
              <a:lumMod val="40000"/>
              <a:lumOff val="60000"/>
            </a:schemeClr>
          </a:solidFill>
        </p:spPr>
        <p:txBody>
          <a:bodyPr wrap="square">
            <a:spAutoFit/>
          </a:bodyPr>
          <a:lstStyle/>
          <a:p>
            <a:pPr marL="0" marR="0" algn="just">
              <a:lnSpc>
                <a:spcPct val="150000"/>
              </a:lnSpc>
              <a:spcBef>
                <a:spcPts val="0"/>
              </a:spcBef>
              <a:spcAft>
                <a:spcPts val="0"/>
              </a:spcAft>
            </a:pPr>
            <a:r>
              <a:rPr lang="en-IN" sz="1400" b="1" dirty="0">
                <a:effectLst/>
                <a:latin typeface="Roboto Slab (Headings)"/>
                <a:ea typeface="Times New Roman" panose="02020603050405020304" pitchFamily="18" charset="0"/>
              </a:rPr>
              <a:t>For a stop loss of 2.0 reward to risk ratio for approximate 0.8 Precision would be 2*.8/2*.2=4:1 if 0.5% difference in consecutive day close price for any stock is only 2.0.for higher percentage difference reward to risk ratio would be higher.</a:t>
            </a:r>
            <a:endParaRPr lang="en-US" sz="1400" b="1" dirty="0">
              <a:effectLst/>
              <a:latin typeface="Roboto Slab (Headings)"/>
              <a:ea typeface="Times New Roman" panose="02020603050405020304" pitchFamily="18" charset="0"/>
            </a:endParaRPr>
          </a:p>
        </p:txBody>
      </p:sp>
      <p:cxnSp>
        <p:nvCxnSpPr>
          <p:cNvPr id="6" name="Straight Connector 5">
            <a:extLst>
              <a:ext uri="{FF2B5EF4-FFF2-40B4-BE49-F238E27FC236}">
                <a16:creationId xmlns:a16="http://schemas.microsoft.com/office/drawing/2014/main" id="{681DE753-0371-496D-8DA3-6FD123FCA797}"/>
              </a:ext>
            </a:extLst>
          </p:cNvPr>
          <p:cNvCxnSpPr/>
          <p:nvPr/>
        </p:nvCxnSpPr>
        <p:spPr>
          <a:xfrm>
            <a:off x="8454887" y="1258957"/>
            <a:ext cx="0" cy="5088835"/>
          </a:xfrm>
          <a:prstGeom prst="line">
            <a:avLst/>
          </a:prstGeom>
        </p:spPr>
        <p:style>
          <a:lnRef idx="1">
            <a:schemeClr val="dk1"/>
          </a:lnRef>
          <a:fillRef idx="0">
            <a:schemeClr val="dk1"/>
          </a:fillRef>
          <a:effectRef idx="0">
            <a:schemeClr val="dk1"/>
          </a:effectRef>
          <a:fontRef idx="minor">
            <a:schemeClr val="tx1"/>
          </a:fontRef>
        </p:style>
      </p:cxnSp>
      <p:sp>
        <p:nvSpPr>
          <p:cNvPr id="7" name="Arrow: Right 6">
            <a:extLst>
              <a:ext uri="{FF2B5EF4-FFF2-40B4-BE49-F238E27FC236}">
                <a16:creationId xmlns:a16="http://schemas.microsoft.com/office/drawing/2014/main" id="{C02CD0C8-69D4-44C9-97B4-FC276341802E}"/>
              </a:ext>
            </a:extLst>
          </p:cNvPr>
          <p:cNvSpPr/>
          <p:nvPr/>
        </p:nvSpPr>
        <p:spPr>
          <a:xfrm>
            <a:off x="8309111" y="2160104"/>
            <a:ext cx="543333"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A2A69A4-6B9F-4991-BACC-705FFD85373F}"/>
              </a:ext>
            </a:extLst>
          </p:cNvPr>
          <p:cNvSpPr txBox="1"/>
          <p:nvPr/>
        </p:nvSpPr>
        <p:spPr>
          <a:xfrm>
            <a:off x="8852444" y="1503421"/>
            <a:ext cx="2756457" cy="1200329"/>
          </a:xfrm>
          <a:prstGeom prst="rect">
            <a:avLst/>
          </a:prstGeom>
          <a:solidFill>
            <a:schemeClr val="accent2">
              <a:lumMod val="40000"/>
              <a:lumOff val="60000"/>
            </a:schemeClr>
          </a:solidFill>
        </p:spPr>
        <p:txBody>
          <a:bodyPr wrap="square">
            <a:spAutoFit/>
          </a:bodyPr>
          <a:lstStyle/>
          <a:p>
            <a:r>
              <a:rPr lang="en-IN" b="1" dirty="0">
                <a:effectLst/>
                <a:latin typeface="Roboto Slab (Headings)"/>
                <a:ea typeface="Times New Roman" panose="02020603050405020304" pitchFamily="18" charset="0"/>
              </a:rPr>
              <a:t>RF classifier modelling has given the highest efficiency in Direction Detection. </a:t>
            </a:r>
            <a:endParaRPr lang="en-US" b="1" dirty="0">
              <a:latin typeface="Roboto Slab (Headings)"/>
            </a:endParaRPr>
          </a:p>
        </p:txBody>
      </p:sp>
      <p:sp>
        <p:nvSpPr>
          <p:cNvPr id="12" name="TextBox 11">
            <a:extLst>
              <a:ext uri="{FF2B5EF4-FFF2-40B4-BE49-F238E27FC236}">
                <a16:creationId xmlns:a16="http://schemas.microsoft.com/office/drawing/2014/main" id="{E0441A5A-ADF3-47D3-956F-8CA3E430FB12}"/>
              </a:ext>
            </a:extLst>
          </p:cNvPr>
          <p:cNvSpPr txBox="1"/>
          <p:nvPr/>
        </p:nvSpPr>
        <p:spPr>
          <a:xfrm>
            <a:off x="8852445" y="2892000"/>
            <a:ext cx="2650442" cy="921987"/>
          </a:xfrm>
          <a:prstGeom prst="rect">
            <a:avLst/>
          </a:prstGeom>
          <a:solidFill>
            <a:schemeClr val="accent2">
              <a:lumMod val="40000"/>
              <a:lumOff val="60000"/>
            </a:schemeClr>
          </a:solidFill>
        </p:spPr>
        <p:txBody>
          <a:bodyPr wrap="square">
            <a:spAutoFit/>
          </a:bodyPr>
          <a:lstStyle/>
          <a:p>
            <a:r>
              <a:rPr lang="en-US" b="1" dirty="0"/>
              <a:t>LR Classifier provides best go long direction prediction</a:t>
            </a:r>
          </a:p>
        </p:txBody>
      </p:sp>
      <p:sp>
        <p:nvSpPr>
          <p:cNvPr id="13" name="Arrow: Right 12">
            <a:extLst>
              <a:ext uri="{FF2B5EF4-FFF2-40B4-BE49-F238E27FC236}">
                <a16:creationId xmlns:a16="http://schemas.microsoft.com/office/drawing/2014/main" id="{91AB7468-A874-4687-A57C-96A74D2E3DC9}"/>
              </a:ext>
            </a:extLst>
          </p:cNvPr>
          <p:cNvSpPr/>
          <p:nvPr/>
        </p:nvSpPr>
        <p:spPr>
          <a:xfrm>
            <a:off x="8309111" y="3186119"/>
            <a:ext cx="543333" cy="242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8277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marL="0" algn="l">
              <a:lnSpc>
                <a:spcPct val="115000"/>
              </a:lnSpc>
              <a:spcBef>
                <a:spcPts val="1000"/>
              </a:spcBef>
              <a:spcAft>
                <a:spcPts val="0"/>
              </a:spcAft>
            </a:pPr>
            <a:r>
              <a:rPr lang="en-US" sz="3200" b="1" dirty="0">
                <a:effectLst/>
                <a:latin typeface="Roboto Slab (Headings)"/>
                <a:ea typeface="Times New Roman" panose="02020603050405020304" pitchFamily="18" charset="0"/>
                <a:cs typeface="Times New Roman" panose="02020603050405020304" pitchFamily="18" charset="0"/>
              </a:rPr>
              <a:t>Utility from the Business perspectives</a:t>
            </a:r>
            <a:endParaRPr lang="en-US" sz="3200" b="1" dirty="0">
              <a:effectLst/>
              <a:latin typeface="Roboto Slab (Headings)"/>
              <a:ea typeface="Times New Roman" panose="02020603050405020304" pitchFamily="18" charset="0"/>
            </a:endParaRPr>
          </a:p>
        </p:txBody>
      </p:sp>
      <p:sp>
        <p:nvSpPr>
          <p:cNvPr id="5" name="TextBox 4">
            <a:extLst>
              <a:ext uri="{FF2B5EF4-FFF2-40B4-BE49-F238E27FC236}">
                <a16:creationId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9" name="TextBox 8">
            <a:extLst>
              <a:ext uri="{FF2B5EF4-FFF2-40B4-BE49-F238E27FC236}">
                <a16:creationId xmlns:a16="http://schemas.microsoft.com/office/drawing/2014/main" id="{F726B878-B98C-4BD9-8E0B-1FD20106C350}"/>
              </a:ext>
            </a:extLst>
          </p:cNvPr>
          <p:cNvSpPr txBox="1"/>
          <p:nvPr/>
        </p:nvSpPr>
        <p:spPr>
          <a:xfrm>
            <a:off x="410446" y="1465366"/>
            <a:ext cx="11198455" cy="873572"/>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If we invest Rs.10000 for a period of 1 year i.e. approximately 200 days and roughly calculate profit with 0.5% change on close price with lowest precision in detecting true positives then following results are possible.</a:t>
            </a:r>
          </a:p>
        </p:txBody>
      </p:sp>
      <p:sp>
        <p:nvSpPr>
          <p:cNvPr id="11" name="TextBox 10">
            <a:extLst>
              <a:ext uri="{FF2B5EF4-FFF2-40B4-BE49-F238E27FC236}">
                <a16:creationId xmlns:a16="http://schemas.microsoft.com/office/drawing/2014/main" id="{4352A583-8CDE-410D-B728-4692EF0C4F3D}"/>
              </a:ext>
            </a:extLst>
          </p:cNvPr>
          <p:cNvSpPr txBox="1"/>
          <p:nvPr/>
        </p:nvSpPr>
        <p:spPr>
          <a:xfrm>
            <a:off x="410446" y="2406049"/>
            <a:ext cx="11198455" cy="458074"/>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Go Long Direction Prediction</a:t>
            </a:r>
            <a:r>
              <a:rPr lang="en-US" sz="1800" dirty="0">
                <a:effectLst/>
                <a:latin typeface="Times New Roman" panose="02020603050405020304" pitchFamily="18" charset="0"/>
                <a:ea typeface="Times New Roman" panose="02020603050405020304" pitchFamily="18" charset="0"/>
              </a:rPr>
              <a:t>: </a:t>
            </a:r>
          </a:p>
        </p:txBody>
      </p:sp>
      <p:sp>
        <p:nvSpPr>
          <p:cNvPr id="15" name="TextBox 14">
            <a:extLst>
              <a:ext uri="{FF2B5EF4-FFF2-40B4-BE49-F238E27FC236}">
                <a16:creationId xmlns:a16="http://schemas.microsoft.com/office/drawing/2014/main" id="{68A2E172-D656-463E-8494-9E295740D1DE}"/>
              </a:ext>
            </a:extLst>
          </p:cNvPr>
          <p:cNvSpPr txBox="1"/>
          <p:nvPr/>
        </p:nvSpPr>
        <p:spPr>
          <a:xfrm>
            <a:off x="410447" y="2931234"/>
            <a:ext cx="11198455" cy="3366563"/>
          </a:xfrm>
          <a:prstGeom prst="rect">
            <a:avLst/>
          </a:prstGeom>
          <a:solidFill>
            <a:schemeClr val="accent2">
              <a:lumMod val="40000"/>
              <a:lumOff val="60000"/>
            </a:schemeClr>
          </a:solidFill>
        </p:spPr>
        <p:txBody>
          <a:bodyPr wrap="square">
            <a:spAutoFit/>
          </a:bodyPr>
          <a:lstStyle/>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Using Volume Indicators with lowest precision 0.92 would roughly bring:0.5*10000*200*0.92/100=Rs.9200 profit which would be 9200/10000=92%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Momentum Indicators with lowest precision 0.69 would roughly bring:0.5*10000*200*0.69/100=Rs.6900 profit which would be 6900/10000=69%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Trend Indicators with lowest precision 0.61 would roughly bring:0.5*10000*200*0.61/100=Rs.6100 profit which would be 6100/10000=61%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Volatility Indicators with lowest precision 0.63 would roughly bring:0.5*10000*200*0.63/100=Rs.6300 profit which would be 6300/10000=63% returns.</a:t>
            </a:r>
          </a:p>
        </p:txBody>
      </p:sp>
    </p:spTree>
    <p:extLst>
      <p:ext uri="{BB962C8B-B14F-4D97-AF65-F5344CB8AC3E}">
        <p14:creationId xmlns:p14="http://schemas.microsoft.com/office/powerpoint/2010/main" val="2995433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id="{21BAC6B7-2DC4-48F1-8635-549E89D45D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a16="http://schemas.microsoft.com/office/drawing/2014/main"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p14="http://schemas.microsoft.com/office/powerpoint/2010/main" val="2173553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id="{21BEF2FB-B362-42B5-BCF1-883AD1E0E0CE}"/>
              </a:ext>
            </a:extLst>
          </p:cNvPr>
          <p:cNvSpPr txBox="1"/>
          <p:nvPr/>
        </p:nvSpPr>
        <p:spPr>
          <a:xfrm>
            <a:off x="701245" y="1526915"/>
            <a:ext cx="11067421" cy="4585871"/>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6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1818</a:t>
            </a:r>
            <a:r>
              <a:rPr lang="en-IN" sz="600" dirty="0">
                <a:effectLst/>
                <a:ea typeface="Times New Roman" panose="02020603050405020304" pitchFamily="18" charset="0"/>
              </a:rPr>
              <a:t>(1). https://doi.org/10.1088/1742-6596/1818/1/012016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Alhomadi, A. (2021). Forecasting stock market prices : A machine learning approach. </a:t>
            </a:r>
            <a:r>
              <a:rPr lang="en-IN" sz="600" i="1" dirty="0">
                <a:effectLst/>
                <a:ea typeface="Times New Roman" panose="02020603050405020304" pitchFamily="18" charset="0"/>
              </a:rPr>
              <a:t>Digital Commons</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(2), 16–36.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Anjani, T., &amp; Syarif, A. D. (2019). The Effect of Fundamental Analysis on Stock Returns using Data Panels ; Evidence Pharmaceutical Companies listed on IDX. </a:t>
            </a:r>
            <a:r>
              <a:rPr lang="en-IN" sz="600" i="1" dirty="0">
                <a:effectLst/>
                <a:ea typeface="Times New Roman" panose="02020603050405020304" pitchFamily="18" charset="0"/>
              </a:rPr>
              <a:t>International Journal of Innovate Science and Research Technology</a:t>
            </a:r>
            <a:r>
              <a:rPr lang="en-IN" sz="600" dirty="0">
                <a:effectLst/>
                <a:ea typeface="Times New Roman" panose="02020603050405020304" pitchFamily="18" charset="0"/>
              </a:rPr>
              <a:t>, </a:t>
            </a:r>
            <a:r>
              <a:rPr lang="en-IN" sz="600" i="1" dirty="0">
                <a:effectLst/>
                <a:ea typeface="Times New Roman" panose="02020603050405020304" pitchFamily="18" charset="0"/>
              </a:rPr>
              <a:t>4</a:t>
            </a:r>
            <a:r>
              <a:rPr lang="en-IN" sz="600" dirty="0">
                <a:effectLst/>
                <a:ea typeface="Times New Roman" panose="02020603050405020304" pitchFamily="18" charset="0"/>
              </a:rPr>
              <a:t>(7), 500–505.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Cornellius Yudha Wijaya. (2021). </a:t>
            </a:r>
            <a:r>
              <a:rPr lang="en-IN" sz="600" i="1" dirty="0">
                <a:effectLst/>
                <a:ea typeface="Times New Roman" panose="02020603050405020304" pitchFamily="18" charset="0"/>
              </a:rPr>
              <a:t>CRISP-DM Methodology For Your First Data Science Project</a:t>
            </a:r>
            <a:r>
              <a:rPr lang="en-IN" sz="600" dirty="0">
                <a:effectLst/>
                <a:ea typeface="Times New Roman" panose="02020603050405020304" pitchFamily="18" charset="0"/>
              </a:rPr>
              <a:t>. https://towardsdatascience.com/crisp-dm-methodology-for-your-first-data-science-project-769f35e0346c</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Dahham, A. Z. D., &amp; Ibrahim, A. A. (2020). Effects of Volatility and Trend Indicator for Improving Price Prediction of Cryptocurrency. </a:t>
            </a:r>
            <a:r>
              <a:rPr lang="en-IN" sz="600" i="1" dirty="0">
                <a:effectLst/>
                <a:ea typeface="Times New Roman" panose="02020603050405020304" pitchFamily="18" charset="0"/>
              </a:rPr>
              <a:t>IOP Conference Series: Materials Science and Engineering</a:t>
            </a:r>
            <a:r>
              <a:rPr lang="en-IN" sz="600" dirty="0">
                <a:effectLst/>
                <a:ea typeface="Times New Roman" panose="02020603050405020304" pitchFamily="18" charset="0"/>
              </a:rPr>
              <a:t>, </a:t>
            </a:r>
            <a:r>
              <a:rPr lang="en-IN" sz="600" i="1" dirty="0">
                <a:effectLst/>
                <a:ea typeface="Times New Roman" panose="02020603050405020304" pitchFamily="18" charset="0"/>
              </a:rPr>
              <a:t>928</a:t>
            </a:r>
            <a:r>
              <a:rPr lang="en-IN" sz="600" dirty="0">
                <a:effectLst/>
                <a:ea typeface="Times New Roman" panose="02020603050405020304" pitchFamily="18" charset="0"/>
              </a:rPr>
              <a:t>(3). https://doi.org/10.1088/1757-899X/928/3/032043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Dar, A. N. (2021). PRINCIPAL COMPONENT ANALYSIS (PCA) (Using Eigen Decomposition). </a:t>
            </a:r>
            <a:r>
              <a:rPr lang="en-IN" sz="600" i="1" dirty="0">
                <a:effectLst/>
                <a:ea typeface="Times New Roman" panose="02020603050405020304" pitchFamily="18" charset="0"/>
              </a:rPr>
              <a:t>Gsj</a:t>
            </a:r>
            <a:r>
              <a:rPr lang="en-IN" sz="600" dirty="0">
                <a:effectLst/>
                <a:ea typeface="Times New Roman" panose="02020603050405020304" pitchFamily="18" charset="0"/>
              </a:rPr>
              <a:t>, </a:t>
            </a:r>
            <a:r>
              <a:rPr lang="en-IN" sz="600" i="1" dirty="0">
                <a:effectLst/>
                <a:ea typeface="Times New Roman" panose="02020603050405020304" pitchFamily="18" charset="0"/>
              </a:rPr>
              <a:t>9</a:t>
            </a:r>
            <a:r>
              <a:rPr lang="en-IN" sz="600" dirty="0">
                <a:effectLst/>
                <a:ea typeface="Times New Roman" panose="02020603050405020304" pitchFamily="18" charset="0"/>
              </a:rPr>
              <a:t>(7), 240–252. www.globalscientificjournal.com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600" i="1" dirty="0">
                <a:effectLst/>
                <a:ea typeface="Times New Roman" panose="02020603050405020304" pitchFamily="18" charset="0"/>
              </a:rPr>
              <a:t>International Journal of Applied Engineering Research</a:t>
            </a:r>
            <a:r>
              <a:rPr lang="en-IN" sz="600" dirty="0">
                <a:effectLst/>
                <a:ea typeface="Times New Roman" panose="02020603050405020304" pitchFamily="18" charset="0"/>
              </a:rPr>
              <a:t>, </a:t>
            </a:r>
            <a:r>
              <a:rPr lang="en-IN" sz="600" i="1" dirty="0">
                <a:effectLst/>
                <a:ea typeface="Times New Roman" panose="02020603050405020304" pitchFamily="18" charset="0"/>
              </a:rPr>
              <a:t>14</a:t>
            </a:r>
            <a:r>
              <a:rPr lang="en-IN" sz="600" dirty="0">
                <a:effectLst/>
                <a:ea typeface="Times New Roman" panose="02020603050405020304" pitchFamily="18" charset="0"/>
              </a:rPr>
              <a:t>(24), 4492–4501. http://www.ripublication.com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Faijareon, C., &amp; Sornil, O. (2019). Evolving and combining technical indicators to generate trading strategies.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1195</a:t>
            </a:r>
            <a:r>
              <a:rPr lang="en-IN" sz="600" dirty="0">
                <a:effectLst/>
                <a:ea typeface="Times New Roman" panose="02020603050405020304" pitchFamily="18" charset="0"/>
              </a:rPr>
              <a:t>(1). https://doi.org/10.1088/1742-6596/1195/1/012010</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600" i="1" dirty="0">
                <a:effectLst/>
                <a:ea typeface="Times New Roman" panose="02020603050405020304" pitchFamily="18" charset="0"/>
              </a:rPr>
              <a:t>Applied Sciences (Switzerland)</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(15). https://doi.org/10.3390/app11156728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Hansen, K. B. (2020). The virtue of simplicity: On machine learning models in algorithmic trading. </a:t>
            </a:r>
            <a:r>
              <a:rPr lang="en-IN" sz="600" i="1" dirty="0">
                <a:effectLst/>
                <a:ea typeface="Times New Roman" panose="02020603050405020304" pitchFamily="18" charset="0"/>
              </a:rPr>
              <a:t>Big Data and Society</a:t>
            </a:r>
            <a:r>
              <a:rPr lang="en-IN" sz="600" dirty="0">
                <a:effectLst/>
                <a:ea typeface="Times New Roman" panose="02020603050405020304" pitchFamily="18" charset="0"/>
              </a:rPr>
              <a:t>, </a:t>
            </a:r>
            <a:r>
              <a:rPr lang="en-IN" sz="600" i="1" dirty="0">
                <a:effectLst/>
                <a:ea typeface="Times New Roman" panose="02020603050405020304" pitchFamily="18" charset="0"/>
              </a:rPr>
              <a:t>7</a:t>
            </a:r>
            <a:r>
              <a:rPr lang="en-IN" sz="600" dirty="0">
                <a:effectLst/>
                <a:ea typeface="Times New Roman" panose="02020603050405020304" pitchFamily="18" charset="0"/>
              </a:rPr>
              <a:t>(1). https://doi.org/10.1177/2053951720926558</a:t>
            </a:r>
            <a:endParaRPr lang="en-US" sz="600" dirty="0">
              <a:effectLst/>
              <a:ea typeface="Times New Roman" panose="02020603050405020304" pitchFamily="18" charset="0"/>
            </a:endParaRPr>
          </a:p>
          <a:p>
            <a:r>
              <a:rPr lang="en-IN" sz="600" dirty="0">
                <a:effectLst/>
                <a:ea typeface="Times New Roman" panose="02020603050405020304" pitchFamily="18" charset="0"/>
              </a:rPr>
              <a:t>Huang, Y., Capretz, L. F., &amp; Ho, D. (2021). Machine Learning for Stock Prediction Based on Fundamental Analysis. </a:t>
            </a:r>
            <a:r>
              <a:rPr lang="en-IN" sz="600" i="1" dirty="0">
                <a:effectLst/>
                <a:ea typeface="Times New Roman" panose="02020603050405020304" pitchFamily="18" charset="0"/>
              </a:rPr>
              <a:t>2021 IEEE Symposium Series on Computational Intelligence, SSCI </a:t>
            </a:r>
          </a:p>
          <a:p>
            <a:pPr marL="304800" marR="0" indent="-304800">
              <a:lnSpc>
                <a:spcPct val="150000"/>
              </a:lnSpc>
              <a:spcBef>
                <a:spcPts val="0"/>
              </a:spcBef>
              <a:spcAft>
                <a:spcPts val="0"/>
              </a:spcAft>
            </a:pPr>
            <a:r>
              <a:rPr lang="en-IN" sz="600" i="1" dirty="0">
                <a:effectLst/>
                <a:ea typeface="Times New Roman" panose="02020603050405020304" pitchFamily="18" charset="0"/>
              </a:rPr>
              <a:t> 2021 - Proceedings</a:t>
            </a:r>
            <a:r>
              <a:rPr lang="en-IN" sz="600" dirty="0">
                <a:effectLst/>
                <a:ea typeface="Times New Roman" panose="02020603050405020304" pitchFamily="18" charset="0"/>
              </a:rPr>
              <a:t>. https://doi.org/10.1109/SSCI50451.2021.9660134</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Jena, M., &amp; Dehuri, S. (2020). Decision tree for classification and regression: A state-of-the art review. </a:t>
            </a:r>
            <a:r>
              <a:rPr lang="en-IN" sz="600" i="1" dirty="0">
                <a:effectLst/>
                <a:ea typeface="Times New Roman" panose="02020603050405020304" pitchFamily="18" charset="0"/>
              </a:rPr>
              <a:t>Informatica (Slovenia)</a:t>
            </a:r>
            <a:r>
              <a:rPr lang="en-IN" sz="600" dirty="0">
                <a:effectLst/>
                <a:ea typeface="Times New Roman" panose="02020603050405020304" pitchFamily="18" charset="0"/>
              </a:rPr>
              <a:t>, </a:t>
            </a:r>
            <a:r>
              <a:rPr lang="en-IN" sz="600" i="1" dirty="0">
                <a:effectLst/>
                <a:ea typeface="Times New Roman" panose="02020603050405020304" pitchFamily="18" charset="0"/>
              </a:rPr>
              <a:t>44</a:t>
            </a:r>
            <a:r>
              <a:rPr lang="en-IN" sz="600" dirty="0">
                <a:effectLst/>
                <a:ea typeface="Times New Roman" panose="02020603050405020304" pitchFamily="18" charset="0"/>
              </a:rPr>
              <a:t>(4), 405–420. https://doi.org/10.31449/INF.V44I4.3023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600" i="1" dirty="0">
                <a:effectLst/>
                <a:ea typeface="Times New Roman" panose="02020603050405020304" pitchFamily="18" charset="0"/>
              </a:rPr>
              <a:t>International Journal of Recent Scientific Research</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 30693–30695. https://doi.org/10.24327/IJRSR</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Magner, N., Lavin, J. F., Valle, M., &amp; Hardy, N. (2021). The predictive power of stock market’s expectations volatility: A financial synchronization phenomenon. </a:t>
            </a:r>
            <a:r>
              <a:rPr lang="en-IN" sz="600" i="1" dirty="0">
                <a:effectLst/>
                <a:ea typeface="Times New Roman" panose="02020603050405020304" pitchFamily="18" charset="0"/>
              </a:rPr>
              <a:t>PLoS ONE</a:t>
            </a:r>
            <a:r>
              <a:rPr lang="en-IN" sz="600" dirty="0">
                <a:effectLst/>
                <a:ea typeface="Times New Roman" panose="02020603050405020304" pitchFamily="18" charset="0"/>
              </a:rPr>
              <a:t>, </a:t>
            </a:r>
            <a:r>
              <a:rPr lang="en-IN" sz="600" i="1" dirty="0">
                <a:effectLst/>
                <a:ea typeface="Times New Roman" panose="02020603050405020304" pitchFamily="18" charset="0"/>
              </a:rPr>
              <a:t>16</a:t>
            </a:r>
            <a:r>
              <a:rPr lang="en-IN" sz="600" dirty="0">
                <a:effectLst/>
                <a:ea typeface="Times New Roman" panose="02020603050405020304" pitchFamily="18" charset="0"/>
              </a:rPr>
              <a:t>(5 May), 1–21. https://doi.org/10.1371/journal.pone.0250846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600" i="1" dirty="0">
                <a:effectLst/>
                <a:ea typeface="Times New Roman" panose="02020603050405020304" pitchFamily="18" charset="0"/>
              </a:rPr>
              <a:t>ACM International Conference Proceeding Series</a:t>
            </a:r>
            <a:r>
              <a:rPr lang="en-IN" sz="600" dirty="0">
                <a:effectLst/>
                <a:ea typeface="Times New Roman" panose="02020603050405020304" pitchFamily="18" charset="0"/>
              </a:rPr>
              <a:t>, 412–419. https://doi.org/10.1145/3453892.3461323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600" i="1" dirty="0">
                <a:effectLst/>
                <a:ea typeface="Times New Roman" panose="02020603050405020304" pitchFamily="18" charset="0"/>
              </a:rPr>
              <a:t>IIMB Management Review</a:t>
            </a:r>
            <a:r>
              <a:rPr lang="en-IN" sz="600" dirty="0">
                <a:effectLst/>
                <a:ea typeface="Times New Roman" panose="02020603050405020304" pitchFamily="18" charset="0"/>
              </a:rPr>
              <a:t>, </a:t>
            </a:r>
            <a:r>
              <a:rPr lang="en-IN" sz="600" i="1" dirty="0">
                <a:effectLst/>
                <a:ea typeface="Times New Roman" panose="02020603050405020304" pitchFamily="18" charset="0"/>
              </a:rPr>
              <a:t>32</a:t>
            </a:r>
            <a:r>
              <a:rPr lang="en-IN" sz="600" dirty="0">
                <a:effectLst/>
                <a:ea typeface="Times New Roman" panose="02020603050405020304" pitchFamily="18" charset="0"/>
              </a:rPr>
              <a:t>(1), 75–84. https://doi.org/10.1016/j.iimb.2019.07.007</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moneycontrol. (n.d.). </a:t>
            </a:r>
            <a:r>
              <a:rPr lang="en-IN" sz="600" i="1" dirty="0">
                <a:effectLst/>
                <a:ea typeface="Times New Roman" panose="02020603050405020304" pitchFamily="18" charset="0"/>
              </a:rPr>
              <a:t>HDFC Bank Ltd.TECHNICALS</a:t>
            </a:r>
            <a:r>
              <a:rPr lang="en-IN" sz="600" dirty="0">
                <a:effectLst/>
                <a:ea typeface="Times New Roman" panose="02020603050405020304" pitchFamily="18" charset="0"/>
              </a:rPr>
              <a:t>. https://www.moneycontrol.com/technical-analysis/hdfcbank/HDF01/weekly</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Mukerji, P., Chung, C., Walsh, T., &amp; Xiong, B. (2019). The Impact of Algorithmic Trading in a Simulated Asset Market. </a:t>
            </a:r>
            <a:r>
              <a:rPr lang="en-IN" sz="600" i="1" dirty="0">
                <a:effectLst/>
                <a:ea typeface="Times New Roman" panose="02020603050405020304" pitchFamily="18" charset="0"/>
              </a:rPr>
              <a:t>Journal of Risk and Financial Management</a:t>
            </a:r>
            <a:r>
              <a:rPr lang="en-IN" sz="600" dirty="0">
                <a:effectLst/>
                <a:ea typeface="Times New Roman" panose="02020603050405020304" pitchFamily="18" charset="0"/>
              </a:rPr>
              <a:t>, </a:t>
            </a:r>
            <a:r>
              <a:rPr lang="en-IN" sz="600" i="1" dirty="0">
                <a:effectLst/>
                <a:ea typeface="Times New Roman" panose="02020603050405020304" pitchFamily="18" charset="0"/>
              </a:rPr>
              <a:t>12</a:t>
            </a:r>
            <a:r>
              <a:rPr lang="en-IN" sz="600" dirty="0">
                <a:effectLst/>
                <a:ea typeface="Times New Roman" panose="02020603050405020304" pitchFamily="18" charset="0"/>
              </a:rPr>
              <a:t>(2), 68. https://doi.org/10.3390/jrfm12020068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600" i="1" dirty="0">
                <a:effectLst/>
                <a:ea typeface="Times New Roman" panose="02020603050405020304" pitchFamily="18" charset="0"/>
              </a:rPr>
              <a:t>SLAS Discovery</a:t>
            </a:r>
            <a:r>
              <a:rPr lang="en-IN" sz="600" dirty="0">
                <a:effectLst/>
                <a:ea typeface="Times New Roman" panose="02020603050405020304" pitchFamily="18" charset="0"/>
              </a:rPr>
              <a:t>, </a:t>
            </a:r>
            <a:r>
              <a:rPr lang="en-IN" sz="600" i="1" dirty="0">
                <a:effectLst/>
                <a:ea typeface="Times New Roman" panose="02020603050405020304" pitchFamily="18" charset="0"/>
              </a:rPr>
              <a:t>25</a:t>
            </a:r>
            <a:r>
              <a:rPr lang="en-IN" sz="600" dirty="0">
                <a:effectLst/>
                <a:ea typeface="Times New Roman" panose="02020603050405020304" pitchFamily="18" charset="0"/>
              </a:rPr>
              <a:t>(6), 655–664. https://doi.org/10.1177/2472555220919345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Rajkar, A., Kumaria, A., Raut, A., &amp; Kulkarni, N. (2021). Stock Market Price Prediction and Analysis. </a:t>
            </a:r>
            <a:r>
              <a:rPr lang="en-IN" sz="600" i="1" dirty="0">
                <a:effectLst/>
                <a:ea typeface="Times New Roman" panose="02020603050405020304" pitchFamily="18" charset="0"/>
              </a:rPr>
              <a:t>International Journal of Engineering Research &amp; Technology</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(06), 115–119.</a:t>
            </a:r>
            <a:endParaRPr lang="en-US" sz="600" dirty="0">
              <a:effectLst/>
              <a:ea typeface="Times New Roman" panose="02020603050405020304" pitchFamily="18" charset="0"/>
            </a:endParaRPr>
          </a:p>
          <a:p>
            <a:r>
              <a:rPr lang="en-IN" sz="600" dirty="0">
                <a:effectLst/>
                <a:ea typeface="Times New Roman" panose="02020603050405020304" pitchFamily="18" charset="0"/>
              </a:rPr>
              <a:t>Rouf, N., Malik, M. B., Arif, T., Sharma, S., Singh, S., Aich, S., &amp; Kim, H. C. (2021). Stock </a:t>
            </a: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market prediction using machine learning techniques: A decade survey on methodologies, recent developments, and future directions. </a:t>
            </a:r>
            <a:r>
              <a:rPr lang="en-IN" sz="600" i="1" dirty="0">
                <a:effectLst/>
                <a:latin typeface="+mj-lt"/>
                <a:ea typeface="Times New Roman" panose="02020603050405020304" pitchFamily="18" charset="0"/>
              </a:rPr>
              <a:t>Electronics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(21). https://doi.org/10.3390/electronics10212717</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Schonlau, M., &amp; Zou, R. Y. (2020). The random forest algorithm for statistical learning. </a:t>
            </a:r>
            <a:r>
              <a:rPr lang="en-IN" sz="600" i="1" dirty="0">
                <a:effectLst/>
                <a:latin typeface="+mj-lt"/>
                <a:ea typeface="Times New Roman" panose="02020603050405020304" pitchFamily="18" charset="0"/>
              </a:rPr>
              <a:t>Stata Journal</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(1), 3–29. https://doi.org/10.1177/1536867X20909688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Shah, D., Isah, H., &amp; Zulkernine, F. (2019). Stock market analysis: A review and taxonomy of prediction techniques. </a:t>
            </a:r>
            <a:r>
              <a:rPr lang="en-IN" sz="600" i="1" dirty="0">
                <a:effectLst/>
                <a:latin typeface="+mj-lt"/>
                <a:ea typeface="Times New Roman" panose="02020603050405020304" pitchFamily="18" charset="0"/>
              </a:rPr>
              <a:t>International Journal of Financial Studies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7</a:t>
            </a:r>
            <a:r>
              <a:rPr lang="en-IN" sz="600" dirty="0">
                <a:effectLst/>
                <a:latin typeface="+mj-lt"/>
                <a:ea typeface="Times New Roman" panose="02020603050405020304" pitchFamily="18" charset="0"/>
              </a:rPr>
              <a:t>(2). https://doi.org/10.3390/ijfs7020026</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Silva, I., &amp; Naranjo, J. E. (2020). A systematic methodology to evaluate prediction models for driving style classification. </a:t>
            </a:r>
            <a:r>
              <a:rPr lang="en-IN" sz="600" i="1" dirty="0">
                <a:effectLst/>
                <a:latin typeface="+mj-lt"/>
                <a:ea typeface="Times New Roman" panose="02020603050405020304" pitchFamily="18" charset="0"/>
              </a:rPr>
              <a:t>Sensors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(6), 1–21. https://doi.org/10.3390/s20061692</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Sonkiya, P., Bajpai, V., &amp; Bansal, A. (2021). </a:t>
            </a:r>
            <a:r>
              <a:rPr lang="en-IN" sz="600" i="1" dirty="0">
                <a:effectLst/>
                <a:latin typeface="+mj-lt"/>
                <a:ea typeface="Times New Roman" panose="02020603050405020304" pitchFamily="18" charset="0"/>
              </a:rPr>
              <a:t>Stock price prediction using BERT and GAN</a:t>
            </a:r>
            <a:r>
              <a:rPr lang="en-IN" sz="600" dirty="0">
                <a:effectLst/>
                <a:latin typeface="+mj-lt"/>
                <a:ea typeface="Times New Roman" panose="02020603050405020304" pitchFamily="18" charset="0"/>
              </a:rPr>
              <a:t>. http://arxiv.org/abs/2107.09055</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Thanekar, G. S., &amp; Shaikh, Z. S. (2021). Analysis and Evaluation of Technical Indicators for Prediction of Stock Market. </a:t>
            </a:r>
            <a:r>
              <a:rPr lang="en-IN" sz="600" i="1" dirty="0">
                <a:effectLst/>
                <a:latin typeface="+mj-lt"/>
                <a:ea typeface="Times New Roman" panose="02020603050405020304" pitchFamily="18" charset="0"/>
              </a:rPr>
              <a:t>International Journal of Engineering Research &amp; Technology (IJERT)</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(May), 341–344.</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Wang, L. (2019). Research and Implementation of Machine Learning Classifier Based on KNN. </a:t>
            </a:r>
            <a:r>
              <a:rPr lang="en-IN" sz="600" i="1" dirty="0">
                <a:effectLst/>
                <a:latin typeface="+mj-lt"/>
                <a:ea typeface="Times New Roman" panose="02020603050405020304" pitchFamily="18" charset="0"/>
              </a:rPr>
              <a:t>IOP Conference Series: Materials Science and Engineering</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677</a:t>
            </a:r>
            <a:r>
              <a:rPr lang="en-IN" sz="600" dirty="0">
                <a:effectLst/>
                <a:latin typeface="+mj-lt"/>
                <a:ea typeface="Times New Roman" panose="02020603050405020304" pitchFamily="18" charset="0"/>
              </a:rPr>
              <a:t>(5), 0–5. https://doi.org/10.1088/1757-899X/677/5/052038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Zhang, P., Jia, Y., &amp; Shang, Y. (2022). Research and application of XGBoost in imbalanced data. </a:t>
            </a:r>
            <a:r>
              <a:rPr lang="en-IN" sz="600" i="1" dirty="0">
                <a:effectLst/>
                <a:latin typeface="+mj-lt"/>
                <a:ea typeface="Times New Roman" panose="02020603050405020304" pitchFamily="18" charset="0"/>
              </a:rPr>
              <a:t>International Journal of Distributed Sensor Networks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18</a:t>
            </a:r>
            <a:r>
              <a:rPr lang="en-IN" sz="600" dirty="0">
                <a:effectLst/>
                <a:latin typeface="+mj-lt"/>
                <a:ea typeface="Times New Roman" panose="02020603050405020304" pitchFamily="18" charset="0"/>
              </a:rPr>
              <a:t>(6). https://doi.org/10.1177/15501329221106935</a:t>
            </a:r>
            <a:endParaRPr lang="en-US" sz="600" dirty="0">
              <a:effectLst/>
              <a:latin typeface="+mj-lt"/>
              <a:ea typeface="Times New Roman" panose="02020603050405020304" pitchFamily="18" charset="0"/>
            </a:endParaRPr>
          </a:p>
          <a:p>
            <a:endParaRPr lang="en-US" sz="500" dirty="0">
              <a:effectLst/>
              <a:ea typeface="Times New Roman" panose="02020603050405020304" pitchFamily="18" charset="0"/>
            </a:endParaRPr>
          </a:p>
          <a:p>
            <a:endParaRPr lang="en-US" sz="500" dirty="0">
              <a:effectLst/>
              <a:ea typeface="Times New Roman" panose="02020603050405020304" pitchFamily="18" charset="0"/>
            </a:endParaRPr>
          </a:p>
        </p:txBody>
      </p:sp>
    </p:spTree>
    <p:extLst>
      <p:ext uri="{BB962C8B-B14F-4D97-AF65-F5344CB8AC3E}">
        <p14:creationId xmlns:p14="http://schemas.microsoft.com/office/powerpoint/2010/main" val="3777672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sp>
        <p:nvSpPr>
          <p:cNvPr id="3" name="Rectangle 2"/>
          <p:cNvSpPr/>
          <p:nvPr/>
        </p:nvSpPr>
        <p:spPr>
          <a:xfrm>
            <a:off x="7476031" y="1089800"/>
            <a:ext cx="4624984" cy="338554"/>
          </a:xfrm>
          <a:prstGeom prst="rect">
            <a:avLst/>
          </a:prstGeom>
        </p:spPr>
        <p:txBody>
          <a:bodyPr wrap="none">
            <a:spAutoFit/>
          </a:bodyPr>
          <a:lstStyle/>
          <a:p>
            <a:r>
              <a:rPr lang="en-US" sz="1600" dirty="0"/>
              <a:t>Background | Current status | Why this study  </a:t>
            </a:r>
          </a:p>
        </p:txBody>
      </p:sp>
      <p:pic>
        <p:nvPicPr>
          <p:cNvPr id="11" name="Picture 10">
            <a:extLst>
              <a:ext uri="{FF2B5EF4-FFF2-40B4-BE49-F238E27FC236}">
                <a16:creationId xmlns:a16="http://schemas.microsoft.com/office/drawing/2014/main" id="{BEB7CAC9-8BBB-4561-A937-6F09E89BAB9B}"/>
              </a:ext>
            </a:extLst>
          </p:cNvPr>
          <p:cNvPicPr>
            <a:picLocks noChangeAspect="1"/>
          </p:cNvPicPr>
          <p:nvPr/>
        </p:nvPicPr>
        <p:blipFill>
          <a:blip r:embed="rId2"/>
          <a:stretch>
            <a:fillRect/>
          </a:stretch>
        </p:blipFill>
        <p:spPr>
          <a:xfrm>
            <a:off x="7883620" y="1468286"/>
            <a:ext cx="3885047" cy="4349417"/>
          </a:xfrm>
          <a:prstGeom prst="rect">
            <a:avLst/>
          </a:prstGeom>
        </p:spPr>
      </p:pic>
      <p:sp>
        <p:nvSpPr>
          <p:cNvPr id="13" name="TextBox 12">
            <a:extLst>
              <a:ext uri="{FF2B5EF4-FFF2-40B4-BE49-F238E27FC236}">
                <a16:creationId xmlns:a16="http://schemas.microsoft.com/office/drawing/2014/main" id="{EB4CAB51-C585-491A-BD45-E7B7F4E43697}"/>
              </a:ext>
            </a:extLst>
          </p:cNvPr>
          <p:cNvSpPr txBox="1"/>
          <p:nvPr/>
        </p:nvSpPr>
        <p:spPr>
          <a:xfrm>
            <a:off x="378468" y="1269448"/>
            <a:ext cx="7199199" cy="5078313"/>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p14="http://schemas.microsoft.com/office/powerpoint/2010/main" val="1065989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p14="http://schemas.microsoft.com/office/powerpoint/2010/main" val="896322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A3CC3FE-064E-4FC6-8395-DD9D811CBFB4}"/>
              </a:ext>
            </a:extLst>
          </p:cNvPr>
          <p:cNvPicPr>
            <a:picLocks noChangeAspect="1"/>
          </p:cNvPicPr>
          <p:nvPr/>
        </p:nvPicPr>
        <p:blipFill>
          <a:blip r:embed="rId2"/>
          <a:stretch>
            <a:fillRect/>
          </a:stretch>
        </p:blipFill>
        <p:spPr>
          <a:xfrm>
            <a:off x="6128332" y="2478157"/>
            <a:ext cx="5790961" cy="2532721"/>
          </a:xfrm>
          <a:prstGeom prst="rect">
            <a:avLst/>
          </a:prstGeom>
        </p:spPr>
      </p:pic>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id="{8AE4F847-C29E-40EF-A84F-91A4F11CE0B4}"/>
              </a:ext>
            </a:extLst>
          </p:cNvPr>
          <p:cNvSpPr txBox="1"/>
          <p:nvPr/>
        </p:nvSpPr>
        <p:spPr>
          <a:xfrm>
            <a:off x="304799" y="1532842"/>
            <a:ext cx="5577016" cy="4197559"/>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4"/>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p:txBody>
      </p:sp>
      <p:cxnSp>
        <p:nvCxnSpPr>
          <p:cNvPr id="8" name="Straight Connector 7">
            <a:extLst>
              <a:ext uri="{FF2B5EF4-FFF2-40B4-BE49-F238E27FC236}">
                <a16:creationId xmlns:a16="http://schemas.microsoft.com/office/drawing/2014/main" id="{CF7129DB-F529-4D1C-9268-292EE254E5DF}"/>
              </a:ext>
            </a:extLst>
          </p:cNvPr>
          <p:cNvCxnSpPr/>
          <p:nvPr/>
        </p:nvCxnSpPr>
        <p:spPr>
          <a:xfrm>
            <a:off x="6063669" y="1049867"/>
            <a:ext cx="0" cy="542832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4789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1673662810"/>
              </p:ext>
            </p:extLst>
          </p:nvPr>
        </p:nvGraphicFramePr>
        <p:xfrm>
          <a:off x="331304" y="1310715"/>
          <a:ext cx="11555895" cy="5081522"/>
        </p:xfrm>
        <a:graphic>
          <a:graphicData uri="http://schemas.openxmlformats.org/drawingml/2006/table">
            <a:tbl>
              <a:tblPr firstRow="1" bandRow="1">
                <a:tableStyleId>{5C22544A-7EE6-4342-B048-85BDC9FD1C3A}</a:tableStyleId>
              </a:tblPr>
              <a:tblGrid>
                <a:gridCol w="2557670">
                  <a:extLst>
                    <a:ext uri="{9D8B030D-6E8A-4147-A177-3AD203B41FA5}">
                      <a16:colId xmlns:a16="http://schemas.microsoft.com/office/drawing/2014/main" val="1369673058"/>
                    </a:ext>
                  </a:extLst>
                </a:gridCol>
                <a:gridCol w="1696278">
                  <a:extLst>
                    <a:ext uri="{9D8B030D-6E8A-4147-A177-3AD203B41FA5}">
                      <a16:colId xmlns:a16="http://schemas.microsoft.com/office/drawing/2014/main" val="1958250733"/>
                    </a:ext>
                  </a:extLst>
                </a:gridCol>
                <a:gridCol w="2743200">
                  <a:extLst>
                    <a:ext uri="{9D8B030D-6E8A-4147-A177-3AD203B41FA5}">
                      <a16:colId xmlns:a16="http://schemas.microsoft.com/office/drawing/2014/main" val="1860136396"/>
                    </a:ext>
                  </a:extLst>
                </a:gridCol>
                <a:gridCol w="2266122">
                  <a:extLst>
                    <a:ext uri="{9D8B030D-6E8A-4147-A177-3AD203B41FA5}">
                      <a16:colId xmlns:a16="http://schemas.microsoft.com/office/drawing/2014/main" val="954020900"/>
                    </a:ext>
                  </a:extLst>
                </a:gridCol>
                <a:gridCol w="2292625">
                  <a:extLst>
                    <a:ext uri="{9D8B030D-6E8A-4147-A177-3AD203B41FA5}">
                      <a16:colId xmlns:a16="http://schemas.microsoft.com/office/drawing/2014/main" val="337298450"/>
                    </a:ext>
                  </a:extLst>
                </a:gridCol>
              </a:tblGrid>
              <a:tr h="615453">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406749">
                <a:tc>
                  <a:txBody>
                    <a:bodyPr/>
                    <a:lstStyle/>
                    <a:p>
                      <a:r>
                        <a:rPr lang="en-US" dirty="0">
                          <a:effectLst/>
                        </a:rPr>
                        <a:t>Stock Market Price Prediction and Analysis</a:t>
                      </a:r>
                      <a:endParaRPr lang="en-US" dirty="0"/>
                    </a:p>
                  </a:txBody>
                  <a:tcPr/>
                </a:tc>
                <a:tc>
                  <a:txBody>
                    <a:bodyPr/>
                    <a:lstStyle/>
                    <a:p>
                      <a:r>
                        <a:rPr lang="en-US" dirty="0"/>
                        <a:t>Rajkar, Ajinkya, Aayush,</a:t>
                      </a:r>
                    </a:p>
                    <a:p>
                      <a:r>
                        <a:rPr lang="en-US" dirty="0"/>
                        <a:t>Aniket</a:t>
                      </a:r>
                    </a:p>
                  </a:txBody>
                  <a:tcPr/>
                </a:tc>
                <a:tc>
                  <a:txBody>
                    <a:bodyPr/>
                    <a:lstStyle/>
                    <a:p>
                      <a:r>
                        <a:rPr lang="en-US" dirty="0">
                          <a:effectLst/>
                        </a:rPr>
                        <a:t>Inter</a:t>
                      </a:r>
                    </a:p>
                    <a:p>
                      <a:r>
                        <a:rPr lang="en-US" dirty="0">
                          <a:effectLst/>
                        </a:rPr>
                        <a:t>national Journal of Engineering Research &amp; Technology</a:t>
                      </a:r>
                      <a:endParaRPr lang="en-US" dirty="0"/>
                    </a:p>
                  </a:txBody>
                  <a:tcPr/>
                </a:tc>
                <a:tc>
                  <a:txBody>
                    <a:bodyPr/>
                    <a:lstStyle/>
                    <a:p>
                      <a:r>
                        <a:rPr lang="en-US" dirty="0"/>
                        <a:t>Predict  Stock</a:t>
                      </a:r>
                    </a:p>
                    <a:p>
                      <a:r>
                        <a:rPr lang="en-US" dirty="0"/>
                        <a:t>market Returns using ML</a:t>
                      </a:r>
                    </a:p>
                  </a:txBody>
                  <a:tcPr/>
                </a:tc>
                <a:tc>
                  <a:txBody>
                    <a:bodyPr/>
                    <a:lstStyle/>
                    <a:p>
                      <a:r>
                        <a:rPr lang="en-US" dirty="0"/>
                        <a:t>Feature expansion and  elimination techniques in data preparation lacking details</a:t>
                      </a:r>
                    </a:p>
                  </a:txBody>
                  <a:tcPr/>
                </a:tc>
                <a:extLst>
                  <a:ext uri="{0D108BD9-81ED-4DB2-BD59-A6C34878D82A}">
                    <a16:rowId xmlns:a16="http://schemas.microsoft.com/office/drawing/2014/main" val="2304257186"/>
                  </a:ext>
                </a:extLst>
              </a:tr>
              <a:tr h="1406749">
                <a:tc>
                  <a:txBody>
                    <a:bodyPr/>
                    <a:lstStyle/>
                    <a:p>
                      <a:r>
                        <a:rPr lang="en-US" dirty="0">
                          <a:effectLst/>
                        </a:rPr>
                        <a:t>Analysis and Evaluation of Technical Indicators for Prediction of Stock Market</a:t>
                      </a:r>
                      <a:endParaRPr lang="en-US" dirty="0"/>
                    </a:p>
                  </a:txBody>
                  <a:tcPr/>
                </a:tc>
                <a:tc>
                  <a:txBody>
                    <a:bodyPr/>
                    <a:lstStyle/>
                    <a:p>
                      <a:r>
                        <a:rPr lang="en-US" dirty="0">
                          <a:effectLst/>
                        </a:rPr>
                        <a:t>Thanekar, Gananjay Sandeep</a:t>
                      </a:r>
                    </a:p>
                    <a:p>
                      <a:r>
                        <a:rPr lang="en-US" dirty="0">
                          <a:effectLst/>
                        </a:rPr>
                        <a:t> Zaheed Shamsuddin</a:t>
                      </a:r>
                      <a:endParaRPr lang="en-US" dirty="0"/>
                    </a:p>
                  </a:txBody>
                  <a:tcPr/>
                </a:tc>
                <a:tc>
                  <a:txBody>
                    <a:bodyPr/>
                    <a:lstStyle/>
                    <a:p>
                      <a:r>
                        <a:rPr lang="en-US" dirty="0">
                          <a:effectLst/>
                        </a:rPr>
                        <a:t>International Journal of Engineering Research &amp; Technology (IJERT)</a:t>
                      </a:r>
                      <a:endParaRPr lang="en-US" dirty="0"/>
                    </a:p>
                  </a:txBody>
                  <a:tcPr/>
                </a:tc>
                <a:tc>
                  <a:txBody>
                    <a:bodyPr/>
                    <a:lstStyle/>
                    <a:p>
                      <a:r>
                        <a:rPr lang="en-US" dirty="0"/>
                        <a:t>Utilize Technical Indicator for higher SM Returns</a:t>
                      </a:r>
                    </a:p>
                  </a:txBody>
                  <a:tcPr/>
                </a:tc>
                <a:tc>
                  <a:txBody>
                    <a:bodyPr/>
                    <a:lstStyle/>
                    <a:p>
                      <a:r>
                        <a:rPr lang="en-US" dirty="0"/>
                        <a:t>Fundamental analysis should also be explored.</a:t>
                      </a:r>
                    </a:p>
                  </a:txBody>
                  <a:tcPr/>
                </a:tc>
                <a:extLst>
                  <a:ext uri="{0D108BD9-81ED-4DB2-BD59-A6C34878D82A}">
                    <a16:rowId xmlns:a16="http://schemas.microsoft.com/office/drawing/2014/main" val="1113910316"/>
                  </a:ext>
                </a:extLst>
              </a:tr>
              <a:tr h="1515362">
                <a:tc>
                  <a:txBody>
                    <a:bodyPr/>
                    <a:lstStyle/>
                    <a:p>
                      <a:r>
                        <a:rPr lang="en-US" dirty="0">
                          <a:effectLst/>
                        </a:rPr>
                        <a:t>Effects of Volatility and Trend Indicator for Improving Price Prediction of Cryptocurrency</a:t>
                      </a:r>
                      <a:endParaRPr lang="en-US" dirty="0"/>
                    </a:p>
                  </a:txBody>
                  <a:tcPr/>
                </a:tc>
                <a:tc>
                  <a:txBody>
                    <a:bodyPr/>
                    <a:lstStyle/>
                    <a:p>
                      <a:r>
                        <a:rPr lang="en-US" dirty="0">
                          <a:effectLst/>
                        </a:rPr>
                        <a:t>Dahham, </a:t>
                      </a:r>
                    </a:p>
                    <a:p>
                      <a:r>
                        <a:rPr lang="en-US" dirty="0">
                          <a:effectLst/>
                        </a:rPr>
                        <a:t>Ibrahim, Abdullahi </a:t>
                      </a:r>
                      <a:endParaRPr lang="en-US" dirty="0"/>
                    </a:p>
                  </a:txBody>
                  <a:tcPr/>
                </a:tc>
                <a:tc>
                  <a:txBody>
                    <a:bodyPr/>
                    <a:lstStyle/>
                    <a:p>
                      <a:r>
                        <a:rPr lang="en-US" dirty="0">
                          <a:effectLst/>
                        </a:rPr>
                        <a:t>IOP Conference Series: Materials Science and Engineering</a:t>
                      </a:r>
                      <a:endParaRPr lang="en-US" dirty="0"/>
                    </a:p>
                  </a:txBody>
                  <a:tcPr/>
                </a:tc>
                <a:tc>
                  <a:txBody>
                    <a:bodyPr/>
                    <a:lstStyle/>
                    <a:p>
                      <a:r>
                        <a:rPr lang="en-US" dirty="0"/>
                        <a:t>Volatility and Trend Indicator for  Predicting ret from Cryptocurrency.</a:t>
                      </a:r>
                    </a:p>
                  </a:txBody>
                  <a:tcPr/>
                </a:tc>
                <a:tc>
                  <a:txBody>
                    <a:bodyPr/>
                    <a:lstStyle/>
                    <a:p>
                      <a:r>
                        <a:rPr lang="en-US" dirty="0"/>
                        <a:t>Volume and momentum indicators also should be explored.</a:t>
                      </a:r>
                    </a:p>
                  </a:txBody>
                  <a:tcPr/>
                </a:tc>
                <a:extLst>
                  <a:ext uri="{0D108BD9-81ED-4DB2-BD59-A6C34878D82A}">
                    <a16:rowId xmlns:a16="http://schemas.microsoft.com/office/drawing/2014/main" val="1024255595"/>
                  </a:ext>
                </a:extLst>
              </a:tr>
            </a:tbl>
          </a:graphicData>
        </a:graphic>
      </p:graphicFrame>
    </p:spTree>
    <p:extLst>
      <p:ext uri="{BB962C8B-B14F-4D97-AF65-F5344CB8AC3E}">
        <p14:creationId xmlns:p14="http://schemas.microsoft.com/office/powerpoint/2010/main" val="1332816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id="{60F5F097-7DCC-44B4-B960-7F58E7107176}"/>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id="{6E80ADB2-C867-401D-B2DD-ED17212DC665}"/>
              </a:ext>
            </a:extLst>
          </p:cNvPr>
          <p:cNvSpPr/>
          <p:nvPr/>
        </p:nvSpPr>
        <p:spPr>
          <a:xfrm>
            <a:off x="1126434" y="2054087"/>
            <a:ext cx="2902223"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Fundamental Analysis-</a:t>
            </a:r>
          </a:p>
          <a:p>
            <a:pPr algn="ctr"/>
            <a:r>
              <a:rPr lang="en-US" dirty="0"/>
              <a:t>Long Term Investments</a:t>
            </a:r>
          </a:p>
        </p:txBody>
      </p:sp>
      <p:sp>
        <p:nvSpPr>
          <p:cNvPr id="19" name="Rectangle: Rounded Corners 18">
            <a:extLst>
              <a:ext uri="{FF2B5EF4-FFF2-40B4-BE49-F238E27FC236}">
                <a16:creationId xmlns:a16="http://schemas.microsoft.com/office/drawing/2014/main" id="{097BC266-9959-4EFA-9FFB-A440B71A30BA}"/>
              </a:ext>
            </a:extLst>
          </p:cNvPr>
          <p:cNvSpPr/>
          <p:nvPr/>
        </p:nvSpPr>
        <p:spPr>
          <a:xfrm>
            <a:off x="1126434" y="3525078"/>
            <a:ext cx="290222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Technical Analysis-</a:t>
            </a:r>
            <a:r>
              <a:rPr lang="en-US" sz="1800" dirty="0">
                <a:effectLst/>
                <a:latin typeface="Times New Roman" panose="02020603050405020304" pitchFamily="18" charset="0"/>
                <a:ea typeface="Calibri" panose="020F0502020204030204" pitchFamily="34" charset="0"/>
              </a:rPr>
              <a:t>trends in the stock's price, momentum, and volume </a:t>
            </a:r>
            <a:endParaRPr lang="en-US" dirty="0"/>
          </a:p>
        </p:txBody>
      </p:sp>
      <p:sp>
        <p:nvSpPr>
          <p:cNvPr id="23" name="Rectangle: Rounded Corners 22">
            <a:extLst>
              <a:ext uri="{FF2B5EF4-FFF2-40B4-BE49-F238E27FC236}">
                <a16:creationId xmlns:a16="http://schemas.microsoft.com/office/drawing/2014/main" id="{A326C3A5-BC17-4C02-8E97-AB50C49DC5F0}"/>
              </a:ext>
            </a:extLst>
          </p:cNvPr>
          <p:cNvSpPr/>
          <p:nvPr/>
        </p:nvSpPr>
        <p:spPr>
          <a:xfrm>
            <a:off x="1219200" y="5049078"/>
            <a:ext cx="2676938"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imes New Roman" panose="02020603050405020304" pitchFamily="18" charset="0"/>
                <a:ea typeface="Calibri" panose="020F0502020204030204" pitchFamily="34" charset="0"/>
              </a:rPr>
              <a:t>A</a:t>
            </a:r>
            <a:r>
              <a:rPr lang="en-US" sz="1800" dirty="0">
                <a:effectLst/>
                <a:latin typeface="Times New Roman" panose="02020603050405020304" pitchFamily="18" charset="0"/>
                <a:ea typeface="Calibri" panose="020F0502020204030204" pitchFamily="34" charset="0"/>
              </a:rPr>
              <a:t>lgorithmic trading </a:t>
            </a:r>
            <a:endParaRPr lang="en-US" dirty="0"/>
          </a:p>
        </p:txBody>
      </p:sp>
      <p:cxnSp>
        <p:nvCxnSpPr>
          <p:cNvPr id="25" name="Straight Arrow Connector 24">
            <a:extLst>
              <a:ext uri="{FF2B5EF4-FFF2-40B4-BE49-F238E27FC236}">
                <a16:creationId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ED8D99-A640-4A64-B9D1-24DAFB0D5A2D}"/>
              </a:ext>
            </a:extLst>
          </p:cNvPr>
          <p:cNvSpPr txBox="1"/>
          <p:nvPr/>
        </p:nvSpPr>
        <p:spPr>
          <a:xfrm>
            <a:off x="4691270" y="5428354"/>
            <a:ext cx="2776197" cy="646331"/>
          </a:xfrm>
          <a:prstGeom prst="rect">
            <a:avLst/>
          </a:prstGeom>
          <a:noFill/>
        </p:spPr>
        <p:txBody>
          <a:bodyPr wrap="square">
            <a:spAutoFit/>
          </a:bodyPr>
          <a:lstStyle/>
          <a:p>
            <a:r>
              <a:rPr lang="en-US" dirty="0"/>
              <a:t>Volatility Still Unpredictable</a:t>
            </a:r>
          </a:p>
        </p:txBody>
      </p:sp>
      <p:sp>
        <p:nvSpPr>
          <p:cNvPr id="35" name="Rectangle: Rounded Corners 34">
            <a:extLst>
              <a:ext uri="{FF2B5EF4-FFF2-40B4-BE49-F238E27FC236}">
                <a16:creationId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Easy, and simple Modelling techniques </a:t>
            </a:r>
          </a:p>
          <a:p>
            <a:pPr algn="ctr"/>
            <a:r>
              <a:rPr lang="en-US" dirty="0"/>
              <a:t>Minimize  losses</a:t>
            </a:r>
          </a:p>
        </p:txBody>
      </p:sp>
      <p:cxnSp>
        <p:nvCxnSpPr>
          <p:cNvPr id="39" name="Straight Arrow Connector 38">
            <a:extLst>
              <a:ext uri="{FF2B5EF4-FFF2-40B4-BE49-F238E27FC236}">
                <a16:creationId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044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pic>
        <p:nvPicPr>
          <p:cNvPr id="13" name="Picture 12">
            <a:extLst>
              <a:ext uri="{FF2B5EF4-FFF2-40B4-BE49-F238E27FC236}">
                <a16:creationId xmlns:a16="http://schemas.microsoft.com/office/drawing/2014/main" id="{ABCED8AA-6B2E-4E43-A5C3-D7BFA473F5AC}"/>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22462" y="1566138"/>
            <a:ext cx="3246027" cy="1260222"/>
          </a:xfrm>
          <a:prstGeom prst="rect">
            <a:avLst/>
          </a:prstGeom>
        </p:spPr>
      </p:pic>
      <p:sp>
        <p:nvSpPr>
          <p:cNvPr id="16" name="Rectangle: Top Corners One Rounded and One Snipped 15">
            <a:extLst>
              <a:ext uri="{FF2B5EF4-FFF2-40B4-BE49-F238E27FC236}">
                <a16:creationId xmlns:a16="http://schemas.microsoft.com/office/drawing/2014/main" id="{F03337DE-CE10-429A-80EA-F3DC82F2D7EB}"/>
              </a:ext>
            </a:extLst>
          </p:cNvPr>
          <p:cNvSpPr/>
          <p:nvPr/>
        </p:nvSpPr>
        <p:spPr>
          <a:xfrm>
            <a:off x="477115" y="3042915"/>
            <a:ext cx="2407638" cy="3047593"/>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Hypothesis Testing</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pic>
        <p:nvPicPr>
          <p:cNvPr id="5" name="Picture 4">
            <a:extLst>
              <a:ext uri="{FF2B5EF4-FFF2-40B4-BE49-F238E27FC236}">
                <a16:creationId xmlns:a16="http://schemas.microsoft.com/office/drawing/2014/main" id="{AC6BA2C7-5A9A-4D91-98B2-28EE24E20410}"/>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contrast="20000"/>
                    </a14:imgEffect>
                  </a14:imgLayer>
                </a14:imgProps>
              </a:ext>
            </a:extLst>
          </a:blip>
          <a:stretch>
            <a:fillRect/>
          </a:stretch>
        </p:blipFill>
        <p:spPr>
          <a:xfrm>
            <a:off x="3978227" y="1482978"/>
            <a:ext cx="2930662" cy="29533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TextBox 13">
            <a:extLst>
              <a:ext uri="{FF2B5EF4-FFF2-40B4-BE49-F238E27FC236}">
                <a16:creationId xmlns:a16="http://schemas.microsoft.com/office/drawing/2014/main" id="{C6CA1C40-3DB1-4359-A073-64212D599E8A}"/>
              </a:ext>
            </a:extLst>
          </p:cNvPr>
          <p:cNvSpPr txBox="1"/>
          <p:nvPr/>
        </p:nvSpPr>
        <p:spPr>
          <a:xfrm>
            <a:off x="3683634" y="4566711"/>
            <a:ext cx="3287933" cy="175432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p:txBody>
      </p:sp>
      <p:pic>
        <p:nvPicPr>
          <p:cNvPr id="11" name="Picture 10">
            <a:extLst>
              <a:ext uri="{FF2B5EF4-FFF2-40B4-BE49-F238E27FC236}">
                <a16:creationId xmlns:a16="http://schemas.microsoft.com/office/drawing/2014/main" id="{1B5AD9C9-5EDA-40F7-A3F3-F51A646035EF}"/>
              </a:ext>
            </a:extLst>
          </p:cNvPr>
          <p:cNvPicPr>
            <a:picLocks noChangeAspect="1"/>
          </p:cNvPicPr>
          <p:nvPr/>
        </p:nvPicPr>
        <p:blipFill>
          <a:blip r:embed="rId8"/>
          <a:stretch>
            <a:fillRect/>
          </a:stretch>
        </p:blipFill>
        <p:spPr>
          <a:xfrm>
            <a:off x="7355381" y="1555679"/>
            <a:ext cx="4165829" cy="2361798"/>
          </a:xfrm>
          <a:prstGeom prst="rect">
            <a:avLst/>
          </a:prstGeom>
        </p:spPr>
      </p:pic>
      <p:sp>
        <p:nvSpPr>
          <p:cNvPr id="17" name="TextBox 16">
            <a:extLst>
              <a:ext uri="{FF2B5EF4-FFF2-40B4-BE49-F238E27FC236}">
                <a16:creationId xmlns:a16="http://schemas.microsoft.com/office/drawing/2014/main" id="{A42B5C15-979A-425D-BBA3-78A0921DC401}"/>
              </a:ext>
            </a:extLst>
          </p:cNvPr>
          <p:cNvSpPr txBox="1"/>
          <p:nvPr/>
        </p:nvSpPr>
        <p:spPr>
          <a:xfrm>
            <a:off x="7363953" y="4174435"/>
            <a:ext cx="4157258"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Minimize prediction errors.  </a:t>
            </a:r>
          </a:p>
          <a:p>
            <a:endParaRPr lang="en-US" dirty="0"/>
          </a:p>
          <a:p>
            <a:r>
              <a:rPr lang="en-US" dirty="0"/>
              <a:t>standard Error Metrics</a:t>
            </a:r>
          </a:p>
          <a:p>
            <a:endParaRPr lang="en-US" dirty="0"/>
          </a:p>
          <a:p>
            <a:r>
              <a:rPr lang="en-US" dirty="0"/>
              <a:t>Precision, recall,f1-score, </a:t>
            </a:r>
          </a:p>
          <a:p>
            <a:endParaRPr lang="en-US" dirty="0"/>
          </a:p>
          <a:p>
            <a:r>
              <a:rPr lang="en-US" dirty="0"/>
              <a:t>accuracy score, ROC AUC Score</a:t>
            </a:r>
          </a:p>
        </p:txBody>
      </p:sp>
    </p:spTree>
    <p:extLst>
      <p:ext uri="{BB962C8B-B14F-4D97-AF65-F5344CB8AC3E}">
        <p14:creationId xmlns:p14="http://schemas.microsoft.com/office/powerpoint/2010/main" val="4114905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p14="http://schemas.microsoft.com/office/powerpoint/2010/main" val="3387666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1285461"/>
            <a:ext cx="0" cy="502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2167"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Technical Analysis</a:t>
            </a:r>
          </a:p>
        </p:txBody>
      </p:sp>
      <p:sp>
        <p:nvSpPr>
          <p:cNvPr id="17" name="TextBox 16">
            <a:extLst>
              <a:ext uri="{FF2B5EF4-FFF2-40B4-BE49-F238E27FC236}">
                <a16:creationId xmlns:a16="http://schemas.microsoft.com/office/drawing/2014/main" id="{B01666B1-20BA-47DD-AF9F-86925E7B9B14}"/>
              </a:ext>
            </a:extLst>
          </p:cNvPr>
          <p:cNvSpPr txBox="1"/>
          <p:nvPr/>
        </p:nvSpPr>
        <p:spPr>
          <a:xfrm>
            <a:off x="6241775"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Fundamental Analysis</a:t>
            </a:r>
          </a:p>
        </p:txBody>
      </p:sp>
      <p:graphicFrame>
        <p:nvGraphicFramePr>
          <p:cNvPr id="6" name="Table 7">
            <a:extLst>
              <a:ext uri="{FF2B5EF4-FFF2-40B4-BE49-F238E27FC236}">
                <a16:creationId xmlns:a16="http://schemas.microsoft.com/office/drawing/2014/main" id="{61412C31-627E-4631-BD2F-0417773919B6}"/>
              </a:ext>
            </a:extLst>
          </p:cNvPr>
          <p:cNvGraphicFramePr>
            <a:graphicFrameLocks noGrp="1"/>
          </p:cNvGraphicFramePr>
          <p:nvPr>
            <p:extLst>
              <p:ext uri="{D42A27DB-BD31-4B8C-83A1-F6EECF244321}">
                <p14:modId xmlns:p14="http://schemas.microsoft.com/office/powerpoint/2010/main" val="345680362"/>
              </p:ext>
            </p:extLst>
          </p:nvPr>
        </p:nvGraphicFramePr>
        <p:xfrm>
          <a:off x="422167" y="1817305"/>
          <a:ext cx="5526896" cy="4480560"/>
        </p:xfrm>
        <a:graphic>
          <a:graphicData uri="http://schemas.openxmlformats.org/drawingml/2006/table">
            <a:tbl>
              <a:tblPr firstRow="1" bandRow="1">
                <a:tableStyleId>{5C22544A-7EE6-4342-B048-85BDC9FD1C3A}</a:tableStyleId>
              </a:tblPr>
              <a:tblGrid>
                <a:gridCol w="1381724">
                  <a:extLst>
                    <a:ext uri="{9D8B030D-6E8A-4147-A177-3AD203B41FA5}">
                      <a16:colId xmlns:a16="http://schemas.microsoft.com/office/drawing/2014/main" val="3631422218"/>
                    </a:ext>
                  </a:extLst>
                </a:gridCol>
                <a:gridCol w="1381724">
                  <a:extLst>
                    <a:ext uri="{9D8B030D-6E8A-4147-A177-3AD203B41FA5}">
                      <a16:colId xmlns:a16="http://schemas.microsoft.com/office/drawing/2014/main" val="483167527"/>
                    </a:ext>
                  </a:extLst>
                </a:gridCol>
                <a:gridCol w="1381724">
                  <a:extLst>
                    <a:ext uri="{9D8B030D-6E8A-4147-A177-3AD203B41FA5}">
                      <a16:colId xmlns:a16="http://schemas.microsoft.com/office/drawing/2014/main" val="14398274"/>
                    </a:ext>
                  </a:extLst>
                </a:gridCol>
                <a:gridCol w="1381724">
                  <a:extLst>
                    <a:ext uri="{9D8B030D-6E8A-4147-A177-3AD203B41FA5}">
                      <a16:colId xmlns:a16="http://schemas.microsoft.com/office/drawing/2014/main" val="3212009556"/>
                    </a:ext>
                  </a:extLst>
                </a:gridCol>
              </a:tblGrid>
              <a:tr h="352275">
                <a:tc>
                  <a:txBody>
                    <a:bodyPr/>
                    <a:lstStyle/>
                    <a:p>
                      <a:r>
                        <a:rPr lang="en-US" dirty="0"/>
                        <a:t>Technical Indicators</a:t>
                      </a:r>
                    </a:p>
                  </a:txBody>
                  <a:tcPr/>
                </a:tc>
                <a:tc>
                  <a:txBody>
                    <a:bodyPr/>
                    <a:lstStyle/>
                    <a:p>
                      <a:r>
                        <a:rPr lang="en-US" dirty="0"/>
                        <a:t>HDFC</a:t>
                      </a:r>
                    </a:p>
                  </a:txBody>
                  <a:tcPr/>
                </a:tc>
                <a:tc>
                  <a:txBody>
                    <a:bodyPr/>
                    <a:lstStyle/>
                    <a:p>
                      <a:r>
                        <a:rPr lang="en-US" dirty="0"/>
                        <a:t>KOTAK</a:t>
                      </a:r>
                    </a:p>
                  </a:txBody>
                  <a:tcPr/>
                </a:tc>
                <a:tc>
                  <a:txBody>
                    <a:bodyPr/>
                    <a:lstStyle/>
                    <a:p>
                      <a:r>
                        <a:rPr lang="en-US" dirty="0"/>
                        <a:t>SBI</a:t>
                      </a:r>
                    </a:p>
                  </a:txBody>
                  <a:tcPr/>
                </a:tc>
                <a:extLst>
                  <a:ext uri="{0D108BD9-81ED-4DB2-BD59-A6C34878D82A}">
                    <a16:rowId xmlns:a16="http://schemas.microsoft.com/office/drawing/2014/main" val="902443604"/>
                  </a:ext>
                </a:extLst>
              </a:tr>
              <a:tr h="352275">
                <a:tc>
                  <a:txBody>
                    <a:bodyPr/>
                    <a:lstStyle/>
                    <a:p>
                      <a:r>
                        <a:rPr lang="en-US" dirty="0"/>
                        <a:t>RSI</a:t>
                      </a:r>
                    </a:p>
                  </a:txBody>
                  <a:tcPr/>
                </a:tc>
                <a:tc>
                  <a:txBody>
                    <a:bodyPr/>
                    <a:lstStyle/>
                    <a:p>
                      <a:r>
                        <a:rPr lang="en-US" dirty="0"/>
                        <a:t>58.72</a:t>
                      </a:r>
                    </a:p>
                  </a:txBody>
                  <a:tcPr/>
                </a:tc>
                <a:tc>
                  <a:txBody>
                    <a:bodyPr/>
                    <a:lstStyle/>
                    <a:p>
                      <a:r>
                        <a:rPr lang="en-US" dirty="0"/>
                        <a:t>60.33</a:t>
                      </a:r>
                    </a:p>
                  </a:txBody>
                  <a:tcPr/>
                </a:tc>
                <a:tc>
                  <a:txBody>
                    <a:bodyPr/>
                    <a:lstStyle/>
                    <a:p>
                      <a:r>
                        <a:rPr lang="en-US" dirty="0"/>
                        <a:t>69.86</a:t>
                      </a:r>
                    </a:p>
                  </a:txBody>
                  <a:tcPr/>
                </a:tc>
                <a:extLst>
                  <a:ext uri="{0D108BD9-81ED-4DB2-BD59-A6C34878D82A}">
                    <a16:rowId xmlns:a16="http://schemas.microsoft.com/office/drawing/2014/main" val="3818467909"/>
                  </a:ext>
                </a:extLst>
              </a:tr>
              <a:tr h="352275">
                <a:tc>
                  <a:txBody>
                    <a:bodyPr/>
                    <a:lstStyle/>
                    <a:p>
                      <a:r>
                        <a:rPr lang="en-US" dirty="0"/>
                        <a:t>MACD</a:t>
                      </a:r>
                    </a:p>
                  </a:txBody>
                  <a:tcPr/>
                </a:tc>
                <a:tc>
                  <a:txBody>
                    <a:bodyPr/>
                    <a:lstStyle/>
                    <a:p>
                      <a:r>
                        <a:rPr lang="en-US" dirty="0"/>
                        <a:t>18.97</a:t>
                      </a:r>
                    </a:p>
                  </a:txBody>
                  <a:tcPr/>
                </a:tc>
                <a:tc>
                  <a:txBody>
                    <a:bodyPr/>
                    <a:lstStyle/>
                    <a:p>
                      <a:r>
                        <a:rPr lang="en-US" dirty="0"/>
                        <a:t>25.42</a:t>
                      </a:r>
                    </a:p>
                  </a:txBody>
                  <a:tcPr/>
                </a:tc>
                <a:tc>
                  <a:txBody>
                    <a:bodyPr/>
                    <a:lstStyle/>
                    <a:p>
                      <a:r>
                        <a:rPr lang="en-US" dirty="0"/>
                        <a:t>14.07</a:t>
                      </a:r>
                    </a:p>
                  </a:txBody>
                  <a:tcPr/>
                </a:tc>
                <a:extLst>
                  <a:ext uri="{0D108BD9-81ED-4DB2-BD59-A6C34878D82A}">
                    <a16:rowId xmlns:a16="http://schemas.microsoft.com/office/drawing/2014/main" val="1540106873"/>
                  </a:ext>
                </a:extLst>
              </a:tr>
              <a:tr h="352275">
                <a:tc>
                  <a:txBody>
                    <a:bodyPr/>
                    <a:lstStyle/>
                    <a:p>
                      <a:r>
                        <a:rPr lang="en-US" dirty="0"/>
                        <a:t>Stochastic</a:t>
                      </a:r>
                    </a:p>
                  </a:txBody>
                  <a:tcPr/>
                </a:tc>
                <a:tc>
                  <a:txBody>
                    <a:bodyPr/>
                    <a:lstStyle/>
                    <a:p>
                      <a:r>
                        <a:rPr lang="en-US" dirty="0"/>
                        <a:t>89.62</a:t>
                      </a:r>
                    </a:p>
                  </a:txBody>
                  <a:tcPr/>
                </a:tc>
                <a:tc>
                  <a:txBody>
                    <a:bodyPr/>
                    <a:lstStyle/>
                    <a:p>
                      <a:r>
                        <a:rPr lang="en-US" dirty="0"/>
                        <a:t>76.32</a:t>
                      </a:r>
                    </a:p>
                  </a:txBody>
                  <a:tcPr/>
                </a:tc>
                <a:tc>
                  <a:txBody>
                    <a:bodyPr/>
                    <a:lstStyle/>
                    <a:p>
                      <a:r>
                        <a:rPr lang="en-US" dirty="0"/>
                        <a:t>95.02</a:t>
                      </a:r>
                    </a:p>
                  </a:txBody>
                  <a:tcPr/>
                </a:tc>
                <a:extLst>
                  <a:ext uri="{0D108BD9-81ED-4DB2-BD59-A6C34878D82A}">
                    <a16:rowId xmlns:a16="http://schemas.microsoft.com/office/drawing/2014/main" val="62977292"/>
                  </a:ext>
                </a:extLst>
              </a:tr>
              <a:tr h="352275">
                <a:tc>
                  <a:txBody>
                    <a:bodyPr/>
                    <a:lstStyle/>
                    <a:p>
                      <a:r>
                        <a:rPr lang="en-US" dirty="0"/>
                        <a:t>ADX</a:t>
                      </a:r>
                    </a:p>
                  </a:txBody>
                  <a:tcPr/>
                </a:tc>
                <a:tc>
                  <a:txBody>
                    <a:bodyPr/>
                    <a:lstStyle/>
                    <a:p>
                      <a:r>
                        <a:rPr lang="en-US" dirty="0"/>
                        <a:t>11.43</a:t>
                      </a:r>
                    </a:p>
                  </a:txBody>
                  <a:tcPr/>
                </a:tc>
                <a:tc>
                  <a:txBody>
                    <a:bodyPr/>
                    <a:lstStyle/>
                    <a:p>
                      <a:r>
                        <a:rPr lang="en-US" dirty="0"/>
                        <a:t>37.66</a:t>
                      </a:r>
                    </a:p>
                  </a:txBody>
                  <a:tcPr/>
                </a:tc>
                <a:tc>
                  <a:txBody>
                    <a:bodyPr/>
                    <a:lstStyle/>
                    <a:p>
                      <a:r>
                        <a:rPr lang="en-US" dirty="0"/>
                        <a:t>30.53</a:t>
                      </a:r>
                    </a:p>
                  </a:txBody>
                  <a:tcPr/>
                </a:tc>
                <a:extLst>
                  <a:ext uri="{0D108BD9-81ED-4DB2-BD59-A6C34878D82A}">
                    <a16:rowId xmlns:a16="http://schemas.microsoft.com/office/drawing/2014/main" val="1268499098"/>
                  </a:ext>
                </a:extLst>
              </a:tr>
              <a:tr h="352275">
                <a:tc>
                  <a:txBody>
                    <a:bodyPr/>
                    <a:lstStyle/>
                    <a:p>
                      <a:r>
                        <a:rPr lang="en-US" dirty="0"/>
                        <a:t>ADX Upper Band</a:t>
                      </a:r>
                    </a:p>
                  </a:txBody>
                  <a:tcPr/>
                </a:tc>
                <a:tc>
                  <a:txBody>
                    <a:bodyPr/>
                    <a:lstStyle/>
                    <a:p>
                      <a:r>
                        <a:rPr lang="en-US" dirty="0"/>
                        <a:t>1514.69</a:t>
                      </a:r>
                    </a:p>
                    <a:p>
                      <a:endParaRPr lang="en-US" dirty="0"/>
                    </a:p>
                  </a:txBody>
                  <a:tcPr/>
                </a:tc>
                <a:tc>
                  <a:txBody>
                    <a:bodyPr/>
                    <a:lstStyle/>
                    <a:p>
                      <a:r>
                        <a:rPr lang="en-US" dirty="0"/>
                        <a:t>1970.16</a:t>
                      </a:r>
                    </a:p>
                  </a:txBody>
                  <a:tcPr/>
                </a:tc>
                <a:tc>
                  <a:txBody>
                    <a:bodyPr/>
                    <a:lstStyle/>
                    <a:p>
                      <a:r>
                        <a:rPr lang="en-US" dirty="0"/>
                        <a:t>582.40</a:t>
                      </a:r>
                    </a:p>
                  </a:txBody>
                  <a:tcPr/>
                </a:tc>
                <a:extLst>
                  <a:ext uri="{0D108BD9-81ED-4DB2-BD59-A6C34878D82A}">
                    <a16:rowId xmlns:a16="http://schemas.microsoft.com/office/drawing/2014/main" val="3799572877"/>
                  </a:ext>
                </a:extLst>
              </a:tr>
              <a:tr h="352275">
                <a:tc>
                  <a:txBody>
                    <a:bodyPr/>
                    <a:lstStyle/>
                    <a:p>
                      <a:r>
                        <a:rPr lang="en-US" dirty="0"/>
                        <a:t>ADX Lower Band</a:t>
                      </a:r>
                    </a:p>
                    <a:p>
                      <a:endParaRPr lang="en-US" dirty="0"/>
                    </a:p>
                  </a:txBody>
                  <a:tcPr/>
                </a:tc>
                <a:tc>
                  <a:txBody>
                    <a:bodyPr/>
                    <a:lstStyle/>
                    <a:p>
                      <a:r>
                        <a:rPr lang="en-US" dirty="0">
                          <a:latin typeface="+mn-lt"/>
                        </a:rPr>
                        <a:t>1261.46</a:t>
                      </a:r>
                    </a:p>
                    <a:p>
                      <a:r>
                        <a:rPr lang="en-IN" sz="1800" dirty="0">
                          <a:effectLst/>
                          <a:latin typeface="+mn-lt"/>
                          <a:ea typeface="Times New Roman" panose="02020603050405020304" pitchFamily="18" charset="0"/>
                        </a:rPr>
                        <a:t>close price of HDFC stock is 1493.05 </a:t>
                      </a:r>
                      <a:endParaRPr lang="en-US" dirty="0">
                        <a:latin typeface="+mn-lt"/>
                      </a:endParaRPr>
                    </a:p>
                  </a:txBody>
                  <a:tcPr/>
                </a:tc>
                <a:tc>
                  <a:txBody>
                    <a:bodyPr/>
                    <a:lstStyle/>
                    <a:p>
                      <a:r>
                        <a:rPr lang="en-US" dirty="0">
                          <a:latin typeface="+mn-lt"/>
                        </a:rPr>
                        <a:t>1854.60</a:t>
                      </a:r>
                    </a:p>
                    <a:p>
                      <a:r>
                        <a:rPr lang="en-IN" sz="1800" dirty="0">
                          <a:effectLst/>
                          <a:latin typeface="+mn-lt"/>
                          <a:ea typeface="Times New Roman" panose="02020603050405020304" pitchFamily="18" charset="0"/>
                        </a:rPr>
                        <a:t>close price of KOTAK stock is 1944.20</a:t>
                      </a:r>
                      <a:endParaRPr lang="en-US" dirty="0">
                        <a:latin typeface="+mn-lt"/>
                      </a:endParaRPr>
                    </a:p>
                  </a:txBody>
                  <a:tcPr/>
                </a:tc>
                <a:tc>
                  <a:txBody>
                    <a:bodyPr/>
                    <a:lstStyle/>
                    <a:p>
                      <a:r>
                        <a:rPr lang="en-US" dirty="0"/>
                        <a:t>505.09</a:t>
                      </a:r>
                    </a:p>
                    <a:p>
                      <a:r>
                        <a:rPr lang="en-US" dirty="0"/>
                        <a:t>close price of SBI stock is 575.05 </a:t>
                      </a:r>
                    </a:p>
                  </a:txBody>
                  <a:tcPr/>
                </a:tc>
                <a:extLst>
                  <a:ext uri="{0D108BD9-81ED-4DB2-BD59-A6C34878D82A}">
                    <a16:rowId xmlns:a16="http://schemas.microsoft.com/office/drawing/2014/main" val="1026198387"/>
                  </a:ext>
                </a:extLst>
              </a:tr>
            </a:tbl>
          </a:graphicData>
        </a:graphic>
      </p:graphicFrame>
      <p:graphicFrame>
        <p:nvGraphicFramePr>
          <p:cNvPr id="8" name="Table 8">
            <a:extLst>
              <a:ext uri="{FF2B5EF4-FFF2-40B4-BE49-F238E27FC236}">
                <a16:creationId xmlns:a16="http://schemas.microsoft.com/office/drawing/2014/main" id="{C77B5EBD-C956-4144-8FEB-37EDBBCAEC9C}"/>
              </a:ext>
            </a:extLst>
          </p:cNvPr>
          <p:cNvGraphicFramePr>
            <a:graphicFrameLocks noGrp="1"/>
          </p:cNvGraphicFramePr>
          <p:nvPr>
            <p:extLst>
              <p:ext uri="{D42A27DB-BD31-4B8C-83A1-F6EECF244321}">
                <p14:modId xmlns:p14="http://schemas.microsoft.com/office/powerpoint/2010/main" val="1819710562"/>
              </p:ext>
            </p:extLst>
          </p:nvPr>
        </p:nvGraphicFramePr>
        <p:xfrm>
          <a:off x="6241775" y="1785069"/>
          <a:ext cx="5531918" cy="4023360"/>
        </p:xfrm>
        <a:graphic>
          <a:graphicData uri="http://schemas.openxmlformats.org/drawingml/2006/table">
            <a:tbl>
              <a:tblPr firstRow="1" bandRow="1">
                <a:tableStyleId>{5C22544A-7EE6-4342-B048-85BDC9FD1C3A}</a:tableStyleId>
              </a:tblPr>
              <a:tblGrid>
                <a:gridCol w="2043337">
                  <a:extLst>
                    <a:ext uri="{9D8B030D-6E8A-4147-A177-3AD203B41FA5}">
                      <a16:colId xmlns:a16="http://schemas.microsoft.com/office/drawing/2014/main" val="2888597264"/>
                    </a:ext>
                  </a:extLst>
                </a:gridCol>
                <a:gridCol w="1004662">
                  <a:extLst>
                    <a:ext uri="{9D8B030D-6E8A-4147-A177-3AD203B41FA5}">
                      <a16:colId xmlns:a16="http://schemas.microsoft.com/office/drawing/2014/main" val="1541108559"/>
                    </a:ext>
                  </a:extLst>
                </a:gridCol>
                <a:gridCol w="1102197">
                  <a:extLst>
                    <a:ext uri="{9D8B030D-6E8A-4147-A177-3AD203B41FA5}">
                      <a16:colId xmlns:a16="http://schemas.microsoft.com/office/drawing/2014/main" val="2754302973"/>
                    </a:ext>
                  </a:extLst>
                </a:gridCol>
                <a:gridCol w="1381722">
                  <a:extLst>
                    <a:ext uri="{9D8B030D-6E8A-4147-A177-3AD203B41FA5}">
                      <a16:colId xmlns:a16="http://schemas.microsoft.com/office/drawing/2014/main" val="2252386306"/>
                    </a:ext>
                  </a:extLst>
                </a:gridCol>
              </a:tblGrid>
              <a:tr h="355709">
                <a:tc>
                  <a:txBody>
                    <a:bodyPr/>
                    <a:lstStyle/>
                    <a:p>
                      <a:r>
                        <a:rPr lang="en-US" dirty="0"/>
                        <a:t>Particulars</a:t>
                      </a:r>
                    </a:p>
                  </a:txBody>
                  <a:tcPr/>
                </a:tc>
                <a:tc>
                  <a:txBody>
                    <a:bodyPr/>
                    <a:lstStyle/>
                    <a:p>
                      <a:r>
                        <a:rPr lang="en-US" dirty="0"/>
                        <a:t>HDFC</a:t>
                      </a:r>
                    </a:p>
                  </a:txBody>
                  <a:tcPr/>
                </a:tc>
                <a:tc>
                  <a:txBody>
                    <a:bodyPr/>
                    <a:lstStyle/>
                    <a:p>
                      <a:r>
                        <a:rPr lang="en-US" dirty="0"/>
                        <a:t>KOTAK </a:t>
                      </a:r>
                    </a:p>
                  </a:txBody>
                  <a:tcPr/>
                </a:tc>
                <a:tc>
                  <a:txBody>
                    <a:bodyPr/>
                    <a:lstStyle/>
                    <a:p>
                      <a:r>
                        <a:rPr lang="en-US" dirty="0"/>
                        <a:t>SBI</a:t>
                      </a:r>
                    </a:p>
                  </a:txBody>
                  <a:tcPr/>
                </a:tc>
                <a:extLst>
                  <a:ext uri="{0D108BD9-81ED-4DB2-BD59-A6C34878D82A}">
                    <a16:rowId xmlns:a16="http://schemas.microsoft.com/office/drawing/2014/main" val="2715831390"/>
                  </a:ext>
                </a:extLst>
              </a:tr>
              <a:tr h="360650">
                <a:tc>
                  <a:txBody>
                    <a:bodyPr/>
                    <a:lstStyle/>
                    <a:p>
                      <a:r>
                        <a:rPr lang="en-US" dirty="0"/>
                        <a:t>Promoters</a:t>
                      </a:r>
                    </a:p>
                  </a:txBody>
                  <a:tcPr/>
                </a:tc>
                <a:tc>
                  <a:txBody>
                    <a:bodyPr/>
                    <a:lstStyle/>
                    <a:p>
                      <a:r>
                        <a:rPr lang="en-US" dirty="0"/>
                        <a:t>25.73%</a:t>
                      </a:r>
                    </a:p>
                  </a:txBody>
                  <a:tcPr/>
                </a:tc>
                <a:tc>
                  <a:txBody>
                    <a:bodyPr/>
                    <a:lstStyle/>
                    <a:p>
                      <a:r>
                        <a:rPr lang="en-US" dirty="0"/>
                        <a:t>25.97%</a:t>
                      </a:r>
                    </a:p>
                  </a:txBody>
                  <a:tcPr/>
                </a:tc>
                <a:tc>
                  <a:txBody>
                    <a:bodyPr/>
                    <a:lstStyle/>
                    <a:p>
                      <a:r>
                        <a:rPr lang="en-US" dirty="0"/>
                        <a:t>57.57%</a:t>
                      </a:r>
                    </a:p>
                  </a:txBody>
                  <a:tcPr/>
                </a:tc>
                <a:extLst>
                  <a:ext uri="{0D108BD9-81ED-4DB2-BD59-A6C34878D82A}">
                    <a16:rowId xmlns:a16="http://schemas.microsoft.com/office/drawing/2014/main" val="1704605717"/>
                  </a:ext>
                </a:extLst>
              </a:tr>
              <a:tr h="360650">
                <a:tc>
                  <a:txBody>
                    <a:bodyPr/>
                    <a:lstStyle/>
                    <a:p>
                      <a:r>
                        <a:rPr lang="en-US" dirty="0"/>
                        <a:t>Investors</a:t>
                      </a:r>
                    </a:p>
                  </a:txBody>
                  <a:tcPr/>
                </a:tc>
                <a:tc>
                  <a:txBody>
                    <a:bodyPr/>
                    <a:lstStyle/>
                    <a:p>
                      <a:r>
                        <a:rPr lang="en-US" dirty="0"/>
                        <a:t>74.27%</a:t>
                      </a:r>
                    </a:p>
                  </a:txBody>
                  <a:tcPr/>
                </a:tc>
                <a:tc>
                  <a:txBody>
                    <a:bodyPr/>
                    <a:lstStyle/>
                    <a:p>
                      <a:r>
                        <a:rPr lang="en-US" dirty="0"/>
                        <a:t>74.03%</a:t>
                      </a:r>
                    </a:p>
                  </a:txBody>
                  <a:tcPr/>
                </a:tc>
                <a:tc>
                  <a:txBody>
                    <a:bodyPr/>
                    <a:lstStyle/>
                    <a:p>
                      <a:r>
                        <a:rPr lang="en-US" dirty="0"/>
                        <a:t>42.43%</a:t>
                      </a:r>
                    </a:p>
                  </a:txBody>
                  <a:tcPr/>
                </a:tc>
                <a:extLst>
                  <a:ext uri="{0D108BD9-81ED-4DB2-BD59-A6C34878D82A}">
                    <a16:rowId xmlns:a16="http://schemas.microsoft.com/office/drawing/2014/main" val="1432074742"/>
                  </a:ext>
                </a:extLst>
              </a:tr>
              <a:tr h="360650">
                <a:tc>
                  <a:txBody>
                    <a:bodyPr/>
                    <a:lstStyle/>
                    <a:p>
                      <a:r>
                        <a:rPr lang="en-US" dirty="0"/>
                        <a:t>Net Profit    (Profit and Loss)</a:t>
                      </a:r>
                    </a:p>
                  </a:txBody>
                  <a:tcPr/>
                </a:tc>
                <a:tc>
                  <a:txBody>
                    <a:bodyPr/>
                    <a:lstStyle/>
                    <a:p>
                      <a:r>
                        <a:rPr lang="en-US" dirty="0"/>
                        <a:t>36,961.36</a:t>
                      </a:r>
                    </a:p>
                  </a:txBody>
                  <a:tcPr/>
                </a:tc>
                <a:tc>
                  <a:txBody>
                    <a:bodyPr/>
                    <a:lstStyle/>
                    <a:p>
                      <a:r>
                        <a:rPr lang="en-US" dirty="0"/>
                        <a:t>8572.69</a:t>
                      </a:r>
                    </a:p>
                  </a:txBody>
                  <a:tcPr/>
                </a:tc>
                <a:tc>
                  <a:txBody>
                    <a:bodyPr/>
                    <a:lstStyle/>
                    <a:p>
                      <a:r>
                        <a:rPr lang="en-US" dirty="0"/>
                        <a:t>31,675.98</a:t>
                      </a:r>
                    </a:p>
                  </a:txBody>
                  <a:tcPr/>
                </a:tc>
                <a:extLst>
                  <a:ext uri="{0D108BD9-81ED-4DB2-BD59-A6C34878D82A}">
                    <a16:rowId xmlns:a16="http://schemas.microsoft.com/office/drawing/2014/main" val="2869839836"/>
                  </a:ext>
                </a:extLst>
              </a:tr>
              <a:tr h="360650">
                <a:tc>
                  <a:txBody>
                    <a:bodyPr/>
                    <a:lstStyle/>
                    <a:p>
                      <a:r>
                        <a:rPr lang="en-US" dirty="0"/>
                        <a:t>Adjusted EPS</a:t>
                      </a:r>
                    </a:p>
                  </a:txBody>
                  <a:tcPr/>
                </a:tc>
                <a:tc>
                  <a:txBody>
                    <a:bodyPr/>
                    <a:lstStyle/>
                    <a:p>
                      <a:r>
                        <a:rPr lang="en-US" dirty="0"/>
                        <a:t>66.65</a:t>
                      </a:r>
                    </a:p>
                  </a:txBody>
                  <a:tcPr/>
                </a:tc>
                <a:tc>
                  <a:txBody>
                    <a:bodyPr/>
                    <a:lstStyle/>
                    <a:p>
                      <a:r>
                        <a:rPr lang="en-US" dirty="0"/>
                        <a:t>42.99</a:t>
                      </a:r>
                    </a:p>
                  </a:txBody>
                  <a:tcPr/>
                </a:tc>
                <a:tc>
                  <a:txBody>
                    <a:bodyPr/>
                    <a:lstStyle/>
                    <a:p>
                      <a:r>
                        <a:rPr lang="en-US" dirty="0"/>
                        <a:t>35.49</a:t>
                      </a:r>
                    </a:p>
                  </a:txBody>
                  <a:tcPr/>
                </a:tc>
                <a:extLst>
                  <a:ext uri="{0D108BD9-81ED-4DB2-BD59-A6C34878D82A}">
                    <a16:rowId xmlns:a16="http://schemas.microsoft.com/office/drawing/2014/main" val="3750514702"/>
                  </a:ext>
                </a:extLst>
              </a:tr>
              <a:tr h="360650">
                <a:tc>
                  <a:txBody>
                    <a:bodyPr/>
                    <a:lstStyle/>
                    <a:p>
                      <a:r>
                        <a:rPr lang="en-US" dirty="0"/>
                        <a:t>Total Liabilities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val="2890030387"/>
                  </a:ext>
                </a:extLst>
              </a:tr>
              <a:tr h="0">
                <a:tc>
                  <a:txBody>
                    <a:bodyPr/>
                    <a:lstStyle/>
                    <a:p>
                      <a:r>
                        <a:rPr lang="en-US" dirty="0"/>
                        <a:t>Total Assets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val="1765864225"/>
                  </a:ext>
                </a:extLst>
              </a:tr>
              <a:tr h="360650">
                <a:tc>
                  <a:txBody>
                    <a:bodyPr/>
                    <a:lstStyle/>
                    <a:p>
                      <a:r>
                        <a:rPr lang="en-US" dirty="0"/>
                        <a:t>Closing Cash (cashflow)</a:t>
                      </a:r>
                    </a:p>
                  </a:txBody>
                  <a:tcPr/>
                </a:tc>
                <a:tc>
                  <a:txBody>
                    <a:bodyPr/>
                    <a:lstStyle/>
                    <a:p>
                      <a:r>
                        <a:rPr lang="en-US" dirty="0"/>
                        <a:t>155,386</a:t>
                      </a:r>
                    </a:p>
                  </a:txBody>
                  <a:tcPr/>
                </a:tc>
                <a:tc>
                  <a:txBody>
                    <a:bodyPr/>
                    <a:lstStyle/>
                    <a:p>
                      <a:r>
                        <a:rPr lang="en-US" dirty="0"/>
                        <a:t>52,665</a:t>
                      </a:r>
                    </a:p>
                  </a:txBody>
                  <a:tcPr/>
                </a:tc>
                <a:tc>
                  <a:txBody>
                    <a:bodyPr/>
                    <a:lstStyle/>
                    <a:p>
                      <a:r>
                        <a:rPr lang="en-US" dirty="0"/>
                        <a:t>398,905</a:t>
                      </a:r>
                    </a:p>
                  </a:txBody>
                  <a:tcPr/>
                </a:tc>
                <a:extLst>
                  <a:ext uri="{0D108BD9-81ED-4DB2-BD59-A6C34878D82A}">
                    <a16:rowId xmlns:a16="http://schemas.microsoft.com/office/drawing/2014/main" val="2966554977"/>
                  </a:ext>
                </a:extLst>
              </a:tr>
            </a:tbl>
          </a:graphicData>
        </a:graphic>
      </p:graphicFrame>
      <p:sp>
        <p:nvSpPr>
          <p:cNvPr id="22" name="TextBox 21">
            <a:extLst>
              <a:ext uri="{FF2B5EF4-FFF2-40B4-BE49-F238E27FC236}">
                <a16:creationId xmlns:a16="http://schemas.microsoft.com/office/drawing/2014/main" id="{F5EC4E12-4A54-4BDD-96C0-6E4126695CB9}"/>
              </a:ext>
            </a:extLst>
          </p:cNvPr>
          <p:cNvSpPr txBox="1"/>
          <p:nvPr/>
        </p:nvSpPr>
        <p:spPr>
          <a:xfrm>
            <a:off x="6241775" y="5902164"/>
            <a:ext cx="5526891" cy="369332"/>
          </a:xfrm>
          <a:prstGeom prst="rect">
            <a:avLst/>
          </a:prstGeom>
          <a:solidFill>
            <a:schemeClr val="accent3">
              <a:lumMod val="40000"/>
              <a:lumOff val="60000"/>
            </a:schemeClr>
          </a:solidFill>
        </p:spPr>
        <p:txBody>
          <a:bodyPr wrap="square">
            <a:spAutoFit/>
          </a:bodyPr>
          <a:lstStyle/>
          <a:p>
            <a:r>
              <a:rPr lang="en-US" dirty="0"/>
              <a:t>All figures are in crores for the year 2022.</a:t>
            </a:r>
          </a:p>
        </p:txBody>
      </p:sp>
    </p:spTree>
    <p:extLst>
      <p:ext uri="{BB962C8B-B14F-4D97-AF65-F5344CB8AC3E}">
        <p14:creationId xmlns:p14="http://schemas.microsoft.com/office/powerpoint/2010/main" val="861500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graphicFrame>
        <p:nvGraphicFramePr>
          <p:cNvPr id="3" name="Table 3">
            <a:extLst>
              <a:ext uri="{FF2B5EF4-FFF2-40B4-BE49-F238E27FC236}">
                <a16:creationId xmlns:a16="http://schemas.microsoft.com/office/drawing/2014/main" id="{B7859107-CF04-4B7C-9F0D-1271B2C86FAC}"/>
              </a:ext>
            </a:extLst>
          </p:cNvPr>
          <p:cNvGraphicFramePr>
            <a:graphicFrameLocks noGrp="1"/>
          </p:cNvGraphicFramePr>
          <p:nvPr>
            <p:extLst>
              <p:ext uri="{D42A27DB-BD31-4B8C-83A1-F6EECF244321}">
                <p14:modId xmlns:p14="http://schemas.microsoft.com/office/powerpoint/2010/main" val="1940701023"/>
              </p:ext>
            </p:extLst>
          </p:nvPr>
        </p:nvGraphicFramePr>
        <p:xfrm>
          <a:off x="291549" y="1333364"/>
          <a:ext cx="8587403" cy="3394565"/>
        </p:xfrm>
        <a:graphic>
          <a:graphicData uri="http://schemas.openxmlformats.org/drawingml/2006/table">
            <a:tbl>
              <a:tblPr firstRow="1" bandRow="1">
                <a:tableStyleId>{073A0DAA-6AF3-43AB-8588-CEC1D06C72B9}</a:tableStyleId>
              </a:tblPr>
              <a:tblGrid>
                <a:gridCol w="1058354">
                  <a:extLst>
                    <a:ext uri="{9D8B030D-6E8A-4147-A177-3AD203B41FA5}">
                      <a16:colId xmlns:a16="http://schemas.microsoft.com/office/drawing/2014/main" val="4281842409"/>
                    </a:ext>
                  </a:extLst>
                </a:gridCol>
                <a:gridCol w="844004">
                  <a:extLst>
                    <a:ext uri="{9D8B030D-6E8A-4147-A177-3AD203B41FA5}">
                      <a16:colId xmlns:a16="http://schemas.microsoft.com/office/drawing/2014/main" val="1828035792"/>
                    </a:ext>
                  </a:extLst>
                </a:gridCol>
                <a:gridCol w="891444">
                  <a:extLst>
                    <a:ext uri="{9D8B030D-6E8A-4147-A177-3AD203B41FA5}">
                      <a16:colId xmlns:a16="http://schemas.microsoft.com/office/drawing/2014/main" val="3959493839"/>
                    </a:ext>
                  </a:extLst>
                </a:gridCol>
                <a:gridCol w="809960">
                  <a:extLst>
                    <a:ext uri="{9D8B030D-6E8A-4147-A177-3AD203B41FA5}">
                      <a16:colId xmlns:a16="http://schemas.microsoft.com/office/drawing/2014/main" val="134906452"/>
                    </a:ext>
                  </a:extLst>
                </a:gridCol>
                <a:gridCol w="760749">
                  <a:extLst>
                    <a:ext uri="{9D8B030D-6E8A-4147-A177-3AD203B41FA5}">
                      <a16:colId xmlns:a16="http://schemas.microsoft.com/office/drawing/2014/main" val="3154597178"/>
                    </a:ext>
                  </a:extLst>
                </a:gridCol>
                <a:gridCol w="643733">
                  <a:extLst>
                    <a:ext uri="{9D8B030D-6E8A-4147-A177-3AD203B41FA5}">
                      <a16:colId xmlns:a16="http://schemas.microsoft.com/office/drawing/2014/main" val="3510364596"/>
                    </a:ext>
                  </a:extLst>
                </a:gridCol>
                <a:gridCol w="819400">
                  <a:extLst>
                    <a:ext uri="{9D8B030D-6E8A-4147-A177-3AD203B41FA5}">
                      <a16:colId xmlns:a16="http://schemas.microsoft.com/office/drawing/2014/main" val="3748019610"/>
                    </a:ext>
                  </a:extLst>
                </a:gridCol>
                <a:gridCol w="844004">
                  <a:extLst>
                    <a:ext uri="{9D8B030D-6E8A-4147-A177-3AD203B41FA5}">
                      <a16:colId xmlns:a16="http://schemas.microsoft.com/office/drawing/2014/main" val="2431812078"/>
                    </a:ext>
                  </a:extLst>
                </a:gridCol>
                <a:gridCol w="924385">
                  <a:extLst>
                    <a:ext uri="{9D8B030D-6E8A-4147-A177-3AD203B41FA5}">
                      <a16:colId xmlns:a16="http://schemas.microsoft.com/office/drawing/2014/main" val="647236766"/>
                    </a:ext>
                  </a:extLst>
                </a:gridCol>
                <a:gridCol w="991370">
                  <a:extLst>
                    <a:ext uri="{9D8B030D-6E8A-4147-A177-3AD203B41FA5}">
                      <a16:colId xmlns:a16="http://schemas.microsoft.com/office/drawing/2014/main" val="1007908853"/>
                    </a:ext>
                  </a:extLst>
                </a:gridCol>
              </a:tblGrid>
              <a:tr h="611829">
                <a:tc>
                  <a:txBody>
                    <a:bodyPr/>
                    <a:lstStyle/>
                    <a:p>
                      <a:pPr algn="ctr"/>
                      <a:r>
                        <a:rPr lang="en-US" dirty="0"/>
                        <a:t>Symbol</a:t>
                      </a:r>
                    </a:p>
                  </a:txBody>
                  <a:tcPr/>
                </a:tc>
                <a:tc>
                  <a:txBody>
                    <a:bodyPr/>
                    <a:lstStyle/>
                    <a:p>
                      <a:pPr algn="ctr"/>
                      <a:r>
                        <a:rPr lang="en-US" dirty="0"/>
                        <a:t>series</a:t>
                      </a:r>
                    </a:p>
                  </a:txBody>
                  <a:tcPr/>
                </a:tc>
                <a:tc>
                  <a:txBody>
                    <a:bodyPr/>
                    <a:lstStyle/>
                    <a:p>
                      <a:pPr algn="ctr"/>
                      <a:r>
                        <a:rPr lang="en-US" dirty="0"/>
                        <a:t>Prev Close</a:t>
                      </a:r>
                    </a:p>
                  </a:txBody>
                  <a:tcPr/>
                </a:tc>
                <a:tc>
                  <a:txBody>
                    <a:bodyPr/>
                    <a:lstStyle/>
                    <a:p>
                      <a:pPr algn="ctr"/>
                      <a:r>
                        <a:rPr lang="en-US" dirty="0"/>
                        <a:t>Open</a:t>
                      </a:r>
                    </a:p>
                  </a:txBody>
                  <a:tcPr/>
                </a:tc>
                <a:tc>
                  <a:txBody>
                    <a:bodyPr/>
                    <a:lstStyle/>
                    <a:p>
                      <a:pPr algn="ctr"/>
                      <a:r>
                        <a:rPr lang="en-US" dirty="0"/>
                        <a:t>High</a:t>
                      </a:r>
                    </a:p>
                  </a:txBody>
                  <a:tcPr/>
                </a:tc>
                <a:tc>
                  <a:txBody>
                    <a:bodyPr/>
                    <a:lstStyle/>
                    <a:p>
                      <a:pPr algn="ctr"/>
                      <a:r>
                        <a:rPr lang="en-US" dirty="0"/>
                        <a:t>Low</a:t>
                      </a:r>
                    </a:p>
                  </a:txBody>
                  <a:tcPr/>
                </a:tc>
                <a:tc>
                  <a:txBody>
                    <a:bodyPr/>
                    <a:lstStyle/>
                    <a:p>
                      <a:pPr algn="ctr"/>
                      <a:r>
                        <a:rPr lang="en-US" dirty="0"/>
                        <a:t>Last</a:t>
                      </a:r>
                    </a:p>
                    <a:p>
                      <a:pPr algn="ctr"/>
                      <a:r>
                        <a:rPr lang="en-US" dirty="0"/>
                        <a:t>price</a:t>
                      </a:r>
                    </a:p>
                  </a:txBody>
                  <a:tcPr/>
                </a:tc>
                <a:tc>
                  <a:txBody>
                    <a:bodyPr/>
                    <a:lstStyle/>
                    <a:p>
                      <a:pPr algn="ctr"/>
                      <a:r>
                        <a:rPr lang="en-US" dirty="0"/>
                        <a:t>Close</a:t>
                      </a:r>
                    </a:p>
                  </a:txBody>
                  <a:tcPr/>
                </a:tc>
                <a:tc>
                  <a:txBody>
                    <a:bodyPr/>
                    <a:lstStyle/>
                    <a:p>
                      <a:pPr algn="ctr"/>
                      <a:r>
                        <a:rPr lang="en-US" dirty="0"/>
                        <a:t>VWAP</a:t>
                      </a:r>
                    </a:p>
                  </a:txBody>
                  <a:tcPr/>
                </a:tc>
                <a:tc>
                  <a:txBody>
                    <a:bodyPr/>
                    <a:lstStyle/>
                    <a:p>
                      <a:pPr algn="ctr"/>
                      <a:r>
                        <a:rPr lang="en-US" dirty="0"/>
                        <a:t>Vol</a:t>
                      </a:r>
                    </a:p>
                  </a:txBody>
                  <a:tcPr/>
                </a:tc>
                <a:extLst>
                  <a:ext uri="{0D108BD9-81ED-4DB2-BD59-A6C34878D82A}">
                    <a16:rowId xmlns:a16="http://schemas.microsoft.com/office/drawing/2014/main" val="3980308827"/>
                  </a:ext>
                </a:extLst>
              </a:tr>
              <a:tr h="326965">
                <a:tc>
                  <a:txBody>
                    <a:bodyPr/>
                    <a:lstStyle/>
                    <a:p>
                      <a:r>
                        <a:rPr lang="en-US" dirty="0"/>
                        <a:t>HDFC</a:t>
                      </a:r>
                    </a:p>
                  </a:txBody>
                  <a:tcPr/>
                </a:tc>
                <a:tc>
                  <a:txBody>
                    <a:bodyPr/>
                    <a:lstStyle/>
                    <a:p>
                      <a:r>
                        <a:rPr lang="en-US" dirty="0"/>
                        <a:t>EQ</a:t>
                      </a:r>
                    </a:p>
                  </a:txBody>
                  <a:tcPr/>
                </a:tc>
                <a:tc>
                  <a:txBody>
                    <a:bodyPr/>
                    <a:lstStyle/>
                    <a:p>
                      <a:r>
                        <a:rPr lang="en-US" dirty="0"/>
                        <a:t>293.5</a:t>
                      </a:r>
                    </a:p>
                  </a:txBody>
                  <a:tcPr/>
                </a:tc>
                <a:tc>
                  <a:txBody>
                    <a:bodyPr/>
                    <a:lstStyle/>
                    <a:p>
                      <a:r>
                        <a:rPr lang="en-US" dirty="0"/>
                        <a:t>317</a:t>
                      </a:r>
                    </a:p>
                  </a:txBody>
                  <a:tcPr/>
                </a:tc>
                <a:tc>
                  <a:txBody>
                    <a:bodyPr/>
                    <a:lstStyle/>
                    <a:p>
                      <a:r>
                        <a:rPr lang="en-US" dirty="0"/>
                        <a:t>317</a:t>
                      </a:r>
                    </a:p>
                  </a:txBody>
                  <a:tcPr/>
                </a:tc>
                <a:tc>
                  <a:txBody>
                    <a:bodyPr/>
                    <a:lstStyle/>
                    <a:p>
                      <a:r>
                        <a:rPr lang="en-US" dirty="0"/>
                        <a:t>297</a:t>
                      </a:r>
                    </a:p>
                  </a:txBody>
                  <a:tcPr/>
                </a:tc>
                <a:tc>
                  <a:txBody>
                    <a:bodyPr/>
                    <a:lstStyle/>
                    <a:p>
                      <a:r>
                        <a:rPr lang="en-US" dirty="0"/>
                        <a:t>304</a:t>
                      </a:r>
                    </a:p>
                  </a:txBody>
                  <a:tcPr/>
                </a:tc>
                <a:tc>
                  <a:txBody>
                    <a:bodyPr/>
                    <a:lstStyle/>
                    <a:p>
                      <a:r>
                        <a:rPr lang="en-US" dirty="0"/>
                        <a:t>304.1</a:t>
                      </a:r>
                    </a:p>
                  </a:txBody>
                  <a:tcPr/>
                </a:tc>
                <a:tc>
                  <a:txBody>
                    <a:bodyPr/>
                    <a:lstStyle/>
                    <a:p>
                      <a:r>
                        <a:rPr lang="en-US" dirty="0"/>
                        <a:t>303.62</a:t>
                      </a:r>
                    </a:p>
                  </a:txBody>
                  <a:tcPr/>
                </a:tc>
                <a:tc>
                  <a:txBody>
                    <a:bodyPr/>
                    <a:lstStyle/>
                    <a:p>
                      <a:r>
                        <a:rPr lang="en-US" dirty="0"/>
                        <a:t>255251</a:t>
                      </a:r>
                    </a:p>
                  </a:txBody>
                  <a:tcPr/>
                </a:tc>
                <a:extLst>
                  <a:ext uri="{0D108BD9-81ED-4DB2-BD59-A6C34878D82A}">
                    <a16:rowId xmlns:a16="http://schemas.microsoft.com/office/drawing/2014/main" val="3248833713"/>
                  </a:ext>
                </a:extLst>
              </a:tr>
              <a:tr h="377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HDFC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304.05</a:t>
                      </a:r>
                    </a:p>
                  </a:txBody>
                  <a:tcPr/>
                </a:tc>
                <a:tc>
                  <a:txBody>
                    <a:bodyPr/>
                    <a:lstStyle/>
                    <a:p>
                      <a:r>
                        <a:rPr lang="en-US" dirty="0"/>
                        <a:t>290</a:t>
                      </a:r>
                    </a:p>
                  </a:txBody>
                  <a:tcPr/>
                </a:tc>
                <a:tc>
                  <a:txBody>
                    <a:bodyPr/>
                    <a:lstStyle/>
                    <a:p>
                      <a:r>
                        <a:rPr lang="en-US" dirty="0"/>
                        <a:t>303.9</a:t>
                      </a:r>
                    </a:p>
                  </a:txBody>
                  <a:tcPr/>
                </a:tc>
                <a:tc>
                  <a:txBody>
                    <a:bodyPr/>
                    <a:lstStyle/>
                    <a:p>
                      <a:r>
                        <a:rPr lang="en-US" dirty="0"/>
                        <a:t>285</a:t>
                      </a:r>
                    </a:p>
                  </a:txBody>
                  <a:tcPr/>
                </a:tc>
                <a:tc>
                  <a:txBody>
                    <a:bodyPr/>
                    <a:lstStyle/>
                    <a:p>
                      <a:r>
                        <a:rPr lang="en-US" dirty="0"/>
                        <a:t>295</a:t>
                      </a:r>
                    </a:p>
                  </a:txBody>
                  <a:tcPr/>
                </a:tc>
                <a:tc>
                  <a:txBody>
                    <a:bodyPr/>
                    <a:lstStyle/>
                    <a:p>
                      <a:r>
                        <a:rPr lang="en-US" dirty="0"/>
                        <a:t>292.8</a:t>
                      </a:r>
                    </a:p>
                  </a:txBody>
                  <a:tcPr/>
                </a:tc>
                <a:tc>
                  <a:txBody>
                    <a:bodyPr/>
                    <a:lstStyle/>
                    <a:p>
                      <a:r>
                        <a:rPr lang="en-US" dirty="0"/>
                        <a:t>294.53</a:t>
                      </a:r>
                    </a:p>
                  </a:txBody>
                  <a:tcPr/>
                </a:tc>
                <a:tc>
                  <a:txBody>
                    <a:bodyPr/>
                    <a:lstStyle/>
                    <a:p>
                      <a:r>
                        <a:rPr lang="en-US" dirty="0"/>
                        <a:t>269087</a:t>
                      </a:r>
                    </a:p>
                  </a:txBody>
                  <a:tcPr/>
                </a:tc>
                <a:extLst>
                  <a:ext uri="{0D108BD9-81ED-4DB2-BD59-A6C34878D82A}">
                    <a16:rowId xmlns:a16="http://schemas.microsoft.com/office/drawing/2014/main" val="181197503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229.35</a:t>
                      </a:r>
                    </a:p>
                  </a:txBody>
                  <a:tcPr/>
                </a:tc>
                <a:tc>
                  <a:txBody>
                    <a:bodyPr/>
                    <a:lstStyle/>
                    <a:p>
                      <a:r>
                        <a:rPr lang="en-US" dirty="0"/>
                        <a:t>247.7</a:t>
                      </a:r>
                    </a:p>
                  </a:txBody>
                  <a:tcPr/>
                </a:tc>
                <a:tc>
                  <a:txBody>
                    <a:bodyPr/>
                    <a:lstStyle/>
                    <a:p>
                      <a:r>
                        <a:rPr lang="en-US" dirty="0"/>
                        <a:t>247.7</a:t>
                      </a:r>
                    </a:p>
                  </a:txBody>
                  <a:tcPr/>
                </a:tc>
                <a:tc>
                  <a:txBody>
                    <a:bodyPr/>
                    <a:lstStyle/>
                    <a:p>
                      <a:r>
                        <a:rPr lang="en-US" dirty="0"/>
                        <a:t>225</a:t>
                      </a:r>
                    </a:p>
                  </a:txBody>
                  <a:tcPr/>
                </a:tc>
                <a:tc>
                  <a:txBody>
                    <a:bodyPr/>
                    <a:lstStyle/>
                    <a:p>
                      <a:r>
                        <a:rPr lang="en-US" dirty="0"/>
                        <a:t>247</a:t>
                      </a:r>
                    </a:p>
                  </a:txBody>
                  <a:tcPr/>
                </a:tc>
                <a:tc>
                  <a:txBody>
                    <a:bodyPr/>
                    <a:lstStyle/>
                    <a:p>
                      <a:r>
                        <a:rPr lang="en-US" dirty="0"/>
                        <a:t>246.9</a:t>
                      </a:r>
                    </a:p>
                  </a:txBody>
                  <a:tcPr/>
                </a:tc>
                <a:tc>
                  <a:txBody>
                    <a:bodyPr/>
                    <a:lstStyle/>
                    <a:p>
                      <a:r>
                        <a:rPr lang="en-US" dirty="0"/>
                        <a:t>244.12</a:t>
                      </a:r>
                    </a:p>
                  </a:txBody>
                  <a:tcPr/>
                </a:tc>
                <a:tc>
                  <a:txBody>
                    <a:bodyPr/>
                    <a:lstStyle/>
                    <a:p>
                      <a:r>
                        <a:rPr lang="en-US" dirty="0"/>
                        <a:t>73681</a:t>
                      </a:r>
                    </a:p>
                  </a:txBody>
                  <a:tcPr/>
                </a:tc>
                <a:extLst>
                  <a:ext uri="{0D108BD9-81ED-4DB2-BD59-A6C34878D82A}">
                    <a16:rowId xmlns:a16="http://schemas.microsoft.com/office/drawing/2014/main" val="275216187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246.95</a:t>
                      </a:r>
                    </a:p>
                  </a:txBody>
                  <a:tcPr/>
                </a:tc>
                <a:tc>
                  <a:txBody>
                    <a:bodyPr/>
                    <a:lstStyle/>
                    <a:p>
                      <a:r>
                        <a:rPr lang="en-US" dirty="0"/>
                        <a:t>229</a:t>
                      </a:r>
                    </a:p>
                  </a:txBody>
                  <a:tcPr/>
                </a:tc>
                <a:tc>
                  <a:txBody>
                    <a:bodyPr/>
                    <a:lstStyle/>
                    <a:p>
                      <a:r>
                        <a:rPr lang="en-US" dirty="0"/>
                        <a:t>240</a:t>
                      </a:r>
                    </a:p>
                  </a:txBody>
                  <a:tcPr/>
                </a:tc>
                <a:tc>
                  <a:txBody>
                    <a:bodyPr/>
                    <a:lstStyle/>
                    <a:p>
                      <a:r>
                        <a:rPr lang="en-US" dirty="0"/>
                        <a:t>227</a:t>
                      </a:r>
                    </a:p>
                  </a:txBody>
                  <a:tcPr/>
                </a:tc>
                <a:tc>
                  <a:txBody>
                    <a:bodyPr/>
                    <a:lstStyle/>
                    <a:p>
                      <a:r>
                        <a:rPr lang="en-US" dirty="0"/>
                        <a:t>228</a:t>
                      </a:r>
                    </a:p>
                  </a:txBody>
                  <a:tcPr/>
                </a:tc>
                <a:tc>
                  <a:txBody>
                    <a:bodyPr/>
                    <a:lstStyle/>
                    <a:p>
                      <a:r>
                        <a:rPr lang="en-US" dirty="0"/>
                        <a:t>228.4</a:t>
                      </a:r>
                    </a:p>
                  </a:txBody>
                  <a:tcPr/>
                </a:tc>
                <a:tc>
                  <a:txBody>
                    <a:bodyPr/>
                    <a:lstStyle/>
                    <a:p>
                      <a:r>
                        <a:rPr lang="en-US" dirty="0"/>
                        <a:t>233.75</a:t>
                      </a:r>
                    </a:p>
                  </a:txBody>
                  <a:tcPr/>
                </a:tc>
                <a:tc>
                  <a:txBody>
                    <a:bodyPr/>
                    <a:lstStyle/>
                    <a:p>
                      <a:r>
                        <a:rPr lang="en-US" dirty="0"/>
                        <a:t>105799</a:t>
                      </a:r>
                    </a:p>
                  </a:txBody>
                  <a:tcPr/>
                </a:tc>
                <a:extLst>
                  <a:ext uri="{0D108BD9-81ED-4DB2-BD59-A6C34878D82A}">
                    <a16:rowId xmlns:a16="http://schemas.microsoft.com/office/drawing/2014/main" val="207790191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243.65</a:t>
                      </a:r>
                    </a:p>
                  </a:txBody>
                  <a:tcPr/>
                </a:tc>
                <a:tc>
                  <a:txBody>
                    <a:bodyPr/>
                    <a:lstStyle/>
                    <a:p>
                      <a:r>
                        <a:rPr lang="en-US" dirty="0"/>
                        <a:t>243.6</a:t>
                      </a:r>
                    </a:p>
                  </a:txBody>
                  <a:tcPr/>
                </a:tc>
                <a:tc>
                  <a:txBody>
                    <a:bodyPr/>
                    <a:lstStyle/>
                    <a:p>
                      <a:r>
                        <a:rPr lang="en-US" dirty="0"/>
                        <a:t>262</a:t>
                      </a:r>
                    </a:p>
                  </a:txBody>
                  <a:tcPr/>
                </a:tc>
                <a:tc>
                  <a:txBody>
                    <a:bodyPr/>
                    <a:lstStyle/>
                    <a:p>
                      <a:r>
                        <a:rPr lang="en-US" dirty="0"/>
                        <a:t>238</a:t>
                      </a:r>
                    </a:p>
                  </a:txBody>
                  <a:tcPr/>
                </a:tc>
                <a:tc>
                  <a:txBody>
                    <a:bodyPr/>
                    <a:lstStyle/>
                    <a:p>
                      <a:r>
                        <a:rPr lang="en-US" dirty="0"/>
                        <a:t>258</a:t>
                      </a:r>
                    </a:p>
                  </a:txBody>
                  <a:tcPr/>
                </a:tc>
                <a:tc>
                  <a:txBody>
                    <a:bodyPr/>
                    <a:lstStyle/>
                    <a:p>
                      <a:r>
                        <a:rPr lang="en-US" dirty="0"/>
                        <a:t>259.1</a:t>
                      </a:r>
                    </a:p>
                  </a:txBody>
                  <a:tcPr/>
                </a:tc>
                <a:tc>
                  <a:txBody>
                    <a:bodyPr/>
                    <a:lstStyle/>
                    <a:p>
                      <a:r>
                        <a:rPr lang="en-US" dirty="0"/>
                        <a:t>251.46</a:t>
                      </a:r>
                    </a:p>
                  </a:txBody>
                  <a:tcPr/>
                </a:tc>
                <a:tc>
                  <a:txBody>
                    <a:bodyPr/>
                    <a:lstStyle/>
                    <a:p>
                      <a:r>
                        <a:rPr lang="en-US" dirty="0">
                          <a:solidFill>
                            <a:srgbClr val="000000"/>
                          </a:solidFill>
                        </a:rPr>
                        <a:t>4495</a:t>
                      </a:r>
                    </a:p>
                    <a:p>
                      <a:r>
                        <a:rPr lang="en-US" dirty="0">
                          <a:solidFill>
                            <a:srgbClr val="000000"/>
                          </a:solidFill>
                        </a:rPr>
                        <a:t>741</a:t>
                      </a:r>
                    </a:p>
                  </a:txBody>
                  <a:tcPr/>
                </a:tc>
                <a:extLst>
                  <a:ext uri="{0D108BD9-81ED-4DB2-BD59-A6C34878D82A}">
                    <a16:rowId xmlns:a16="http://schemas.microsoft.com/office/drawing/2014/main" val="2567735566"/>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259.1</a:t>
                      </a:r>
                    </a:p>
                  </a:txBody>
                  <a:tcPr/>
                </a:tc>
                <a:tc>
                  <a:txBody>
                    <a:bodyPr/>
                    <a:lstStyle/>
                    <a:p>
                      <a:r>
                        <a:rPr lang="en-US" dirty="0"/>
                        <a:t>249</a:t>
                      </a:r>
                    </a:p>
                  </a:txBody>
                  <a:tcPr/>
                </a:tc>
                <a:tc>
                  <a:txBody>
                    <a:bodyPr/>
                    <a:lstStyle/>
                    <a:p>
                      <a:r>
                        <a:rPr lang="en-US" dirty="0"/>
                        <a:t>264</a:t>
                      </a:r>
                    </a:p>
                  </a:txBody>
                  <a:tcPr/>
                </a:tc>
                <a:tc>
                  <a:txBody>
                    <a:bodyPr/>
                    <a:lstStyle/>
                    <a:p>
                      <a:r>
                        <a:rPr lang="en-US" dirty="0"/>
                        <a:t>245</a:t>
                      </a:r>
                    </a:p>
                  </a:txBody>
                  <a:tcPr/>
                </a:tc>
                <a:tc>
                  <a:txBody>
                    <a:bodyPr/>
                    <a:lstStyle/>
                    <a:p>
                      <a:r>
                        <a:rPr lang="en-US" dirty="0"/>
                        <a:t>249</a:t>
                      </a:r>
                    </a:p>
                  </a:txBody>
                  <a:tcPr/>
                </a:tc>
                <a:tc>
                  <a:txBody>
                    <a:bodyPr/>
                    <a:lstStyle/>
                    <a:p>
                      <a:r>
                        <a:rPr lang="en-US" dirty="0"/>
                        <a:t>248.5</a:t>
                      </a:r>
                    </a:p>
                  </a:txBody>
                  <a:tcPr/>
                </a:tc>
                <a:tc>
                  <a:txBody>
                    <a:bodyPr/>
                    <a:lstStyle/>
                    <a:p>
                      <a:r>
                        <a:rPr lang="en-US" dirty="0"/>
                        <a:t>252.35</a:t>
                      </a:r>
                    </a:p>
                  </a:txBody>
                  <a:tcPr/>
                </a:tc>
                <a:tc>
                  <a:txBody>
                    <a:bodyPr/>
                    <a:lstStyle/>
                    <a:p>
                      <a:r>
                        <a:rPr lang="en-US" dirty="0">
                          <a:solidFill>
                            <a:srgbClr val="000000"/>
                          </a:solidFill>
                        </a:rPr>
                        <a:t>3434</a:t>
                      </a:r>
                    </a:p>
                    <a:p>
                      <a:r>
                        <a:rPr lang="en-US" dirty="0">
                          <a:solidFill>
                            <a:srgbClr val="000000"/>
                          </a:solidFill>
                        </a:rPr>
                        <a:t>058</a:t>
                      </a:r>
                    </a:p>
                  </a:txBody>
                  <a:tcPr/>
                </a:tc>
                <a:extLst>
                  <a:ext uri="{0D108BD9-81ED-4DB2-BD59-A6C34878D82A}">
                    <a16:rowId xmlns:a16="http://schemas.microsoft.com/office/drawing/2014/main" val="747341294"/>
                  </a:ext>
                </a:extLst>
              </a:tr>
            </a:tbl>
          </a:graphicData>
        </a:graphic>
      </p:graphicFrame>
      <p:pic>
        <p:nvPicPr>
          <p:cNvPr id="4" name="Picture 3">
            <a:extLst>
              <a:ext uri="{FF2B5EF4-FFF2-40B4-BE49-F238E27FC236}">
                <a16:creationId xmlns:a16="http://schemas.microsoft.com/office/drawing/2014/main" id="{9EF50077-0278-4FFB-87F7-E32BD60B1107}"/>
              </a:ext>
            </a:extLst>
          </p:cNvPr>
          <p:cNvPicPr>
            <a:picLocks noChangeAspect="1"/>
          </p:cNvPicPr>
          <p:nvPr/>
        </p:nvPicPr>
        <p:blipFill>
          <a:blip r:embed="rId2"/>
          <a:stretch>
            <a:fillRect/>
          </a:stretch>
        </p:blipFill>
        <p:spPr>
          <a:xfrm>
            <a:off x="8998227" y="1444487"/>
            <a:ext cx="2888974" cy="2888974"/>
          </a:xfrm>
          <a:prstGeom prst="rect">
            <a:avLst/>
          </a:prstGeom>
        </p:spPr>
      </p:pic>
      <p:cxnSp>
        <p:nvCxnSpPr>
          <p:cNvPr id="7" name="Straight Connector 6">
            <a:extLst>
              <a:ext uri="{FF2B5EF4-FFF2-40B4-BE49-F238E27FC236}">
                <a16:creationId xmlns:a16="http://schemas.microsoft.com/office/drawing/2014/main" id="{1C58C575-0DC5-4216-90AA-D377493CA9A4}"/>
              </a:ext>
            </a:extLst>
          </p:cNvPr>
          <p:cNvCxnSpPr>
            <a:cxnSpLocks/>
          </p:cNvCxnSpPr>
          <p:nvPr/>
        </p:nvCxnSpPr>
        <p:spPr>
          <a:xfrm>
            <a:off x="8984975" y="1161552"/>
            <a:ext cx="0" cy="3411793"/>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FB25A47A-4E1C-48FC-9172-F22DDAC002EC}"/>
              </a:ext>
            </a:extLst>
          </p:cNvPr>
          <p:cNvCxnSpPr>
            <a:cxnSpLocks/>
          </p:cNvCxnSpPr>
          <p:nvPr/>
        </p:nvCxnSpPr>
        <p:spPr>
          <a:xfrm flipV="1">
            <a:off x="304800" y="4781172"/>
            <a:ext cx="11569149" cy="3038"/>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23792231-BED1-465B-965D-313151F1CDF4}"/>
              </a:ext>
            </a:extLst>
          </p:cNvPr>
          <p:cNvSpPr txBox="1"/>
          <p:nvPr/>
        </p:nvSpPr>
        <p:spPr>
          <a:xfrm>
            <a:off x="304800" y="4882513"/>
            <a:ext cx="11555897" cy="1477328"/>
          </a:xfrm>
          <a:prstGeom prst="rect">
            <a:avLst/>
          </a:prstGeom>
          <a:solidFill>
            <a:schemeClr val="accent3">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previous close nearly always refers to the previous day's final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last price is the one at which the foremost recent transaction happens.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volume-weighted average worth (VWAP)  represents the typical price listed throughout the day, </a:t>
            </a:r>
          </a:p>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based on both volume and worth.</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startAt="4"/>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 and Share turnover is an estimation of stock liquidity. </a:t>
            </a:r>
          </a:p>
        </p:txBody>
      </p:sp>
    </p:spTree>
    <p:extLst>
      <p:ext uri="{BB962C8B-B14F-4D97-AF65-F5344CB8AC3E}">
        <p14:creationId xmlns:p14="http://schemas.microsoft.com/office/powerpoint/2010/main" val="1703743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16" name="Picture 15">
            <a:extLst>
              <a:ext uri="{FF2B5EF4-FFF2-40B4-BE49-F238E27FC236}">
                <a16:creationId xmlns:a16="http://schemas.microsoft.com/office/drawing/2014/main" id="{85EB33AC-A728-49A0-B7E6-E6B9D631A594}"/>
              </a:ext>
            </a:extLst>
          </p:cNvPr>
          <p:cNvPicPr>
            <a:picLocks noChangeAspect="1"/>
          </p:cNvPicPr>
          <p:nvPr/>
        </p:nvPicPr>
        <p:blipFill>
          <a:blip r:embed="rId2"/>
          <a:stretch>
            <a:fillRect/>
          </a:stretch>
        </p:blipFill>
        <p:spPr>
          <a:xfrm>
            <a:off x="425021" y="5469029"/>
            <a:ext cx="2660107" cy="489672"/>
          </a:xfrm>
          <a:prstGeom prst="rect">
            <a:avLst/>
          </a:prstGeom>
        </p:spPr>
      </p:pic>
      <p:sp>
        <p:nvSpPr>
          <p:cNvPr id="22" name="TextBox 21">
            <a:extLst>
              <a:ext uri="{FF2B5EF4-FFF2-40B4-BE49-F238E27FC236}">
                <a16:creationId xmlns:a16="http://schemas.microsoft.com/office/drawing/2014/main"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cxnSp>
        <p:nvCxnSpPr>
          <p:cNvPr id="4" name="Straight Connector 3">
            <a:extLst>
              <a:ext uri="{FF2B5EF4-FFF2-40B4-BE49-F238E27FC236}">
                <a16:creationId xmlns:a16="http://schemas.microsoft.com/office/drawing/2014/main" id="{117593B8-4906-42CD-8BA4-7DBE56961F5A}"/>
              </a:ext>
            </a:extLst>
          </p:cNvPr>
          <p:cNvCxnSpPr>
            <a:cxnSpLocks/>
          </p:cNvCxnSpPr>
          <p:nvPr/>
        </p:nvCxnSpPr>
        <p:spPr>
          <a:xfrm>
            <a:off x="425021" y="5035826"/>
            <a:ext cx="11554944"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Table 7">
            <a:extLst>
              <a:ext uri="{FF2B5EF4-FFF2-40B4-BE49-F238E27FC236}">
                <a16:creationId xmlns:a16="http://schemas.microsoft.com/office/drawing/2014/main" id="{8E6F0A4B-F7BE-48A3-BB86-15E6E1DBC11C}"/>
              </a:ext>
            </a:extLst>
          </p:cNvPr>
          <p:cNvGraphicFramePr>
            <a:graphicFrameLocks noGrp="1"/>
          </p:cNvGraphicFramePr>
          <p:nvPr>
            <p:extLst>
              <p:ext uri="{D42A27DB-BD31-4B8C-83A1-F6EECF244321}">
                <p14:modId xmlns:p14="http://schemas.microsoft.com/office/powerpoint/2010/main" val="2548941481"/>
              </p:ext>
            </p:extLst>
          </p:nvPr>
        </p:nvGraphicFramePr>
        <p:xfrm>
          <a:off x="318053" y="1444496"/>
          <a:ext cx="11448924" cy="3381799"/>
        </p:xfrm>
        <a:graphic>
          <a:graphicData uri="http://schemas.openxmlformats.org/drawingml/2006/table">
            <a:tbl>
              <a:tblPr firstRow="1" bandRow="1">
                <a:tableStyleId>{5C22544A-7EE6-4342-B048-85BDC9FD1C3A}</a:tableStyleId>
              </a:tblPr>
              <a:tblGrid>
                <a:gridCol w="2335950">
                  <a:extLst>
                    <a:ext uri="{9D8B030D-6E8A-4147-A177-3AD203B41FA5}">
                      <a16:colId xmlns:a16="http://schemas.microsoft.com/office/drawing/2014/main" val="4025259242"/>
                    </a:ext>
                  </a:extLst>
                </a:gridCol>
                <a:gridCol w="9112974">
                  <a:extLst>
                    <a:ext uri="{9D8B030D-6E8A-4147-A177-3AD203B41FA5}">
                      <a16:colId xmlns:a16="http://schemas.microsoft.com/office/drawing/2014/main" val="92898429"/>
                    </a:ext>
                  </a:extLst>
                </a:gridCol>
              </a:tblGrid>
              <a:tr h="391239">
                <a:tc>
                  <a:txBody>
                    <a:bodyPr/>
                    <a:lstStyle/>
                    <a:p>
                      <a:r>
                        <a:rPr lang="en-US" dirty="0"/>
                        <a:t>Missing Values</a:t>
                      </a:r>
                    </a:p>
                  </a:txBody>
                  <a:tcPr/>
                </a:tc>
                <a:tc>
                  <a:txBody>
                    <a:bodyPr/>
                    <a:lstStyle/>
                    <a:p>
                      <a:r>
                        <a:rPr lang="en-US" dirty="0"/>
                        <a:t>Feature Engineering</a:t>
                      </a:r>
                    </a:p>
                  </a:txBody>
                  <a:tcPr/>
                </a:tc>
                <a:extLst>
                  <a:ext uri="{0D108BD9-81ED-4DB2-BD59-A6C34878D82A}">
                    <a16:rowId xmlns:a16="http://schemas.microsoft.com/office/drawing/2014/main" val="2454660590"/>
                  </a:ext>
                </a:extLst>
              </a:tr>
              <a:tr h="2990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a:p>
                      <a:endParaRPr lang="en-US" dirty="0"/>
                    </a:p>
                  </a:txBody>
                  <a:tcPr/>
                </a:tc>
                <a:tc>
                  <a:txBody>
                    <a:bodyPr/>
                    <a:lstStyle/>
                    <a:p>
                      <a:r>
                        <a:rPr lang="en-US" dirty="0"/>
                        <a:t>Newly Added Feature Variables: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13 days,20 days,100 days, 200 days Simple moving averages.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exponential moving averages for 7 days,13 days,20 days,100 days, and 200 days.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 day's previous lag values of volume.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Momentum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Trend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Volatility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indicators </a:t>
                      </a:r>
                      <a:endParaRPr lang="en-US" dirty="0"/>
                    </a:p>
                  </a:txBody>
                  <a:tcPr/>
                </a:tc>
                <a:extLst>
                  <a:ext uri="{0D108BD9-81ED-4DB2-BD59-A6C34878D82A}">
                    <a16:rowId xmlns:a16="http://schemas.microsoft.com/office/drawing/2014/main" val="3217177518"/>
                  </a:ext>
                </a:extLst>
              </a:tr>
            </a:tbl>
          </a:graphicData>
        </a:graphic>
      </p:graphicFrame>
    </p:spTree>
    <p:extLst>
      <p:ext uri="{BB962C8B-B14F-4D97-AF65-F5344CB8AC3E}">
        <p14:creationId xmlns:p14="http://schemas.microsoft.com/office/powerpoint/2010/main" val="36268435"/>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4567</TotalTime>
  <Words>3223</Words>
  <Application>Microsoft Office PowerPoint</Application>
  <PresentationFormat>Widescreen</PresentationFormat>
  <Paragraphs>552</Paragraphs>
  <Slides>21</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21</vt:i4>
      </vt:variant>
    </vt:vector>
  </HeadingPairs>
  <TitlesOfParts>
    <vt:vector size="28" baseType="lpstr">
      <vt:lpstr>Times New Roman</vt:lpstr>
      <vt:lpstr>Calibri</vt:lpstr>
      <vt:lpstr>Arial</vt:lpstr>
      <vt:lpstr>Roboto Slab (Headings)</vt:lpstr>
      <vt:lpstr>Roboto Slab</vt:lpstr>
      <vt:lpstr>Office Theme</vt:lpstr>
      <vt:lpstr>1_Office Theme</vt:lpstr>
      <vt:lpstr>Modelling direction detection in selected stocks in Indian BFSI sector  </vt:lpstr>
      <vt:lpstr>Introduction </vt:lpstr>
      <vt:lpstr>Literature Review </vt:lpstr>
      <vt:lpstr>Problem Statement</vt:lpstr>
      <vt:lpstr>Project Objectives  </vt:lpstr>
      <vt:lpstr>Project Methodology</vt:lpstr>
      <vt:lpstr>Business Understanding</vt:lpstr>
      <vt:lpstr>Data Understanding </vt:lpstr>
      <vt:lpstr>Data Preparation</vt:lpstr>
      <vt:lpstr>Descriptive Analytics </vt:lpstr>
      <vt:lpstr>Modeling </vt:lpstr>
      <vt:lpstr>Model Evaluation using LR Classifier</vt:lpstr>
      <vt:lpstr>Model Evaluation using RF Classifier</vt:lpstr>
      <vt:lpstr>Model Evaluation using XG Boost Classifier</vt:lpstr>
      <vt:lpstr>Model Deployment </vt:lpstr>
      <vt:lpstr>Results and Insights</vt:lpstr>
      <vt:lpstr>Utility from the Business perspectives</vt:lpstr>
      <vt:lpstr>Conclusion and Future Work</vt:lpstr>
      <vt:lpstr>References</vt:lpstr>
      <vt:lpstr>Annexure </vt:lpstr>
      <vt:lpstr>Annexure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478</cp:revision>
  <dcterms:created xsi:type="dcterms:W3CDTF">2020-01-23T06:03:51Z</dcterms:created>
  <dcterms:modified xsi:type="dcterms:W3CDTF">2022-11-03T14:16:54Z</dcterms:modified>
</cp:coreProperties>
</file>